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sldIdLst>
    <p:sldId id="256" r:id="rId2"/>
    <p:sldId id="275" r:id="rId3"/>
    <p:sldId id="276" r:id="rId4"/>
    <p:sldId id="257" r:id="rId5"/>
    <p:sldId id="258" r:id="rId6"/>
    <p:sldId id="259" r:id="rId7"/>
    <p:sldId id="260" r:id="rId8"/>
    <p:sldId id="261" r:id="rId9"/>
    <p:sldId id="262" r:id="rId10"/>
    <p:sldId id="263" r:id="rId11"/>
    <p:sldId id="264" r:id="rId12"/>
    <p:sldId id="265" r:id="rId13"/>
    <p:sldId id="266" r:id="rId14"/>
    <p:sldId id="268" r:id="rId15"/>
    <p:sldId id="267" r:id="rId16"/>
    <p:sldId id="270" r:id="rId17"/>
    <p:sldId id="277" r:id="rId18"/>
    <p:sldId id="269" r:id="rId19"/>
    <p:sldId id="271" r:id="rId20"/>
    <p:sldId id="272"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4"/>
  </p:normalViewPr>
  <p:slideViewPr>
    <p:cSldViewPr snapToGrid="0">
      <p:cViewPr varScale="1">
        <p:scale>
          <a:sx n="84" d="100"/>
          <a:sy n="84" d="100"/>
        </p:scale>
        <p:origin x="20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4/15/25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CF2D47E-0AF1-4C27-801F-64E3E5BF7F7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730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229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7769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157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2920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454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2548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4/15/25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232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4/15/25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4549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513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C1E1FAD-7351-4908-963A-08EA8E4AB7A0}" type="datetimeFigureOut">
              <a:rPr lang="en-US" smtClean="0"/>
              <a:t>4/15/25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8670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C1E1FAD-7351-4908-963A-08EA8E4AB7A0}" type="datetimeFigureOut">
              <a:rPr lang="en-US" smtClean="0"/>
              <a:pPr/>
              <a:t>4/15/25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CF2D47E-0AF1-4C27-801F-64E3E5BF7F72}"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42057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yvikasofficial/data_arch_final_projec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246768AD-78C5-B04E-EE5C-FAC475252A63}"/>
              </a:ext>
            </a:extLst>
          </p:cNvPr>
          <p:cNvPicPr>
            <a:picLocks noChangeAspect="1"/>
          </p:cNvPicPr>
          <p:nvPr/>
        </p:nvPicPr>
        <p:blipFill>
          <a:blip r:embed="rId2">
            <a:duotone>
              <a:schemeClr val="bg2">
                <a:shade val="45000"/>
                <a:satMod val="135000"/>
              </a:schemeClr>
              <a:prstClr val="white"/>
            </a:duotone>
            <a:alphaModFix amt="50000"/>
          </a:blip>
          <a:srcRect t="14643" r="-1" b="1084"/>
          <a:stretch/>
        </p:blipFill>
        <p:spPr>
          <a:xfrm>
            <a:off x="-301" y="-11430"/>
            <a:ext cx="12191695" cy="6857990"/>
          </a:xfrm>
          <a:prstGeom prst="rect">
            <a:avLst/>
          </a:prstGeom>
        </p:spPr>
      </p:pic>
      <p:sp>
        <p:nvSpPr>
          <p:cNvPr id="11" name="Rectangle 10">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EE51C-0130-5281-D21C-3C9ADF334387}"/>
              </a:ext>
            </a:extLst>
          </p:cNvPr>
          <p:cNvSpPr>
            <a:spLocks noGrp="1"/>
          </p:cNvSpPr>
          <p:nvPr>
            <p:ph type="ctrTitle"/>
          </p:nvPr>
        </p:nvSpPr>
        <p:spPr>
          <a:xfrm>
            <a:off x="475989" y="348113"/>
            <a:ext cx="11486367" cy="2491957"/>
          </a:xfrm>
        </p:spPr>
        <p:txBody>
          <a:bodyPr>
            <a:normAutofit/>
          </a:bodyPr>
          <a:lstStyle/>
          <a:p>
            <a:r>
              <a:rPr lang="en-CA" dirty="0"/>
              <a:t>Analyzing FEMA Public Assistance Dataset</a:t>
            </a:r>
            <a:endParaRPr lang="en-US" dirty="0"/>
          </a:p>
        </p:txBody>
      </p:sp>
      <p:sp>
        <p:nvSpPr>
          <p:cNvPr id="3" name="Subtitle 2">
            <a:extLst>
              <a:ext uri="{FF2B5EF4-FFF2-40B4-BE49-F238E27FC236}">
                <a16:creationId xmlns:a16="http://schemas.microsoft.com/office/drawing/2014/main" id="{40CAED67-2418-9E73-DA8D-16A8F3FC4A62}"/>
              </a:ext>
            </a:extLst>
          </p:cNvPr>
          <p:cNvSpPr>
            <a:spLocks noGrp="1"/>
          </p:cNvSpPr>
          <p:nvPr>
            <p:ph type="subTitle" idx="1"/>
          </p:nvPr>
        </p:nvSpPr>
        <p:spPr>
          <a:xfrm>
            <a:off x="2417780" y="3531204"/>
            <a:ext cx="8637072" cy="1479205"/>
          </a:xfrm>
        </p:spPr>
        <p:txBody>
          <a:bodyPr>
            <a:normAutofit fontScale="92500" lnSpcReduction="20000"/>
          </a:bodyPr>
          <a:lstStyle/>
          <a:p>
            <a:r>
              <a:rPr lang="en-CA" dirty="0"/>
              <a:t>Leveraging Azure Cloud &amp; Power BI for Disaster Recovery Analytics</a:t>
            </a:r>
          </a:p>
          <a:p>
            <a:endParaRPr lang="en-CA" dirty="0"/>
          </a:p>
          <a:p>
            <a:r>
              <a:rPr lang="en-CA" b="1" dirty="0"/>
              <a:t>Team:</a:t>
            </a:r>
            <a:r>
              <a:rPr lang="en-CA" dirty="0"/>
              <a:t> Siddharth </a:t>
            </a:r>
            <a:r>
              <a:rPr lang="en-CA" dirty="0" err="1"/>
              <a:t>Bahekar</a:t>
            </a:r>
            <a:r>
              <a:rPr lang="en-CA" dirty="0"/>
              <a:t> | Kiran </a:t>
            </a:r>
            <a:r>
              <a:rPr lang="en-CA" dirty="0" err="1"/>
              <a:t>Kesarapu</a:t>
            </a:r>
            <a:r>
              <a:rPr lang="en-CA" dirty="0"/>
              <a:t> | Vikas </a:t>
            </a:r>
            <a:r>
              <a:rPr lang="en-CA" dirty="0" err="1"/>
              <a:t>Yellapu</a:t>
            </a:r>
            <a:r>
              <a:rPr lang="en-CA" dirty="0"/>
              <a:t> | Sriram Sai </a:t>
            </a:r>
            <a:r>
              <a:rPr lang="en-CA" dirty="0" err="1"/>
              <a:t>Bokka</a:t>
            </a:r>
            <a:endParaRPr lang="en-US" dirty="0"/>
          </a:p>
        </p:txBody>
      </p:sp>
      <p:cxnSp>
        <p:nvCxnSpPr>
          <p:cNvPr id="39" name="Straight Connector 38">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421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6638-C2EB-B5CC-DE18-08FDDFBCAA0C}"/>
              </a:ext>
            </a:extLst>
          </p:cNvPr>
          <p:cNvSpPr>
            <a:spLocks noGrp="1"/>
          </p:cNvSpPr>
          <p:nvPr>
            <p:ph type="title"/>
          </p:nvPr>
        </p:nvSpPr>
        <p:spPr>
          <a:xfrm>
            <a:off x="1451579" y="804519"/>
            <a:ext cx="9603275" cy="1049235"/>
          </a:xfrm>
        </p:spPr>
        <p:txBody>
          <a:bodyPr>
            <a:normAutofit/>
          </a:bodyPr>
          <a:lstStyle/>
          <a:p>
            <a:r>
              <a:rPr lang="en-CA" dirty="0"/>
              <a:t>Azure Data Factory &amp; Data Lake Gen2</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7B109B89-0287-9C36-FF41-480BA2805B2A}"/>
              </a:ext>
            </a:extLst>
          </p:cNvPr>
          <p:cNvPicPr>
            <a:picLocks noChangeAspect="1"/>
          </p:cNvPicPr>
          <p:nvPr/>
        </p:nvPicPr>
        <p:blipFill>
          <a:blip r:embed="rId2"/>
          <a:stretch>
            <a:fillRect/>
          </a:stretch>
        </p:blipFill>
        <p:spPr>
          <a:xfrm>
            <a:off x="1451579" y="2015734"/>
            <a:ext cx="4960443" cy="2988513"/>
          </a:xfrm>
          <a:prstGeom prst="rect">
            <a:avLst/>
          </a:prstGeom>
        </p:spPr>
      </p:pic>
      <p:sp>
        <p:nvSpPr>
          <p:cNvPr id="9" name="Content Placeholder 8">
            <a:extLst>
              <a:ext uri="{FF2B5EF4-FFF2-40B4-BE49-F238E27FC236}">
                <a16:creationId xmlns:a16="http://schemas.microsoft.com/office/drawing/2014/main" id="{44C7B261-153E-0063-57C0-6F26BD1402DD}"/>
              </a:ext>
            </a:extLst>
          </p:cNvPr>
          <p:cNvSpPr>
            <a:spLocks noGrp="1"/>
          </p:cNvSpPr>
          <p:nvPr>
            <p:ph idx="1"/>
          </p:nvPr>
        </p:nvSpPr>
        <p:spPr>
          <a:xfrm>
            <a:off x="6892299" y="2015734"/>
            <a:ext cx="4631646" cy="3450613"/>
          </a:xfrm>
        </p:spPr>
        <p:txBody>
          <a:bodyPr>
            <a:normAutofit/>
          </a:bodyPr>
          <a:lstStyle/>
          <a:p>
            <a:r>
              <a:rPr lang="en-CA" sz="1900" dirty="0"/>
              <a:t>ADF dynamically ingests multiple URLs using Lookup and </a:t>
            </a:r>
            <a:r>
              <a:rPr lang="en-CA" sz="1900" dirty="0" err="1"/>
              <a:t>ForEach</a:t>
            </a:r>
            <a:r>
              <a:rPr lang="en-CA" sz="1900" dirty="0"/>
              <a:t> control flow.</a:t>
            </a:r>
          </a:p>
          <a:p>
            <a:r>
              <a:rPr lang="en-CA" sz="1900" dirty="0"/>
              <a:t>Copy Data activity uses parameterized dataset with HTTP-linked service.</a:t>
            </a:r>
          </a:p>
          <a:p>
            <a:r>
              <a:rPr lang="en-CA" sz="1900" dirty="0"/>
              <a:t>Data is securely stored in the </a:t>
            </a:r>
            <a:r>
              <a:rPr lang="en-CA" sz="1900" b="1" dirty="0"/>
              <a:t>bronze</a:t>
            </a:r>
            <a:r>
              <a:rPr lang="en-CA" sz="1900" dirty="0"/>
              <a:t> container using Data Lake Gen2.</a:t>
            </a:r>
          </a:p>
          <a:p>
            <a:r>
              <a:rPr lang="en-CA" sz="1900" dirty="0"/>
              <a:t>Bronze/Silver/Gold layering supports versioning, modularity, and traceability.</a:t>
            </a:r>
          </a:p>
          <a:p>
            <a:endParaRPr lang="en-US" sz="1900" dirty="0"/>
          </a:p>
        </p:txBody>
      </p:sp>
    </p:spTree>
    <p:extLst>
      <p:ext uri="{BB962C8B-B14F-4D97-AF65-F5344CB8AC3E}">
        <p14:creationId xmlns:p14="http://schemas.microsoft.com/office/powerpoint/2010/main" val="1288197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7FE0-355C-84CA-13D3-ACA328592EAC}"/>
              </a:ext>
            </a:extLst>
          </p:cNvPr>
          <p:cNvSpPr>
            <a:spLocks noGrp="1"/>
          </p:cNvSpPr>
          <p:nvPr>
            <p:ph type="title"/>
          </p:nvPr>
        </p:nvSpPr>
        <p:spPr/>
        <p:txBody>
          <a:bodyPr/>
          <a:lstStyle/>
          <a:p>
            <a:r>
              <a:rPr lang="en-CA"/>
              <a:t>Azure Data Factory &amp; Data Lake Gen2</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1C978C99-EC40-17BC-74F6-10857D042D89}"/>
              </a:ext>
            </a:extLst>
          </p:cNvPr>
          <p:cNvPicPr>
            <a:picLocks noGrp="1" noChangeAspect="1"/>
          </p:cNvPicPr>
          <p:nvPr>
            <p:ph idx="1"/>
          </p:nvPr>
        </p:nvPicPr>
        <p:blipFill>
          <a:blip r:embed="rId2"/>
          <a:stretch>
            <a:fillRect/>
          </a:stretch>
        </p:blipFill>
        <p:spPr>
          <a:xfrm>
            <a:off x="2972495" y="2016125"/>
            <a:ext cx="6561334" cy="3449638"/>
          </a:xfrm>
        </p:spPr>
      </p:pic>
    </p:spTree>
    <p:extLst>
      <p:ext uri="{BB962C8B-B14F-4D97-AF65-F5344CB8AC3E}">
        <p14:creationId xmlns:p14="http://schemas.microsoft.com/office/powerpoint/2010/main" val="74072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FA9A-4515-D2CC-26D2-B5C7E1F9273E}"/>
              </a:ext>
            </a:extLst>
          </p:cNvPr>
          <p:cNvSpPr>
            <a:spLocks noGrp="1"/>
          </p:cNvSpPr>
          <p:nvPr>
            <p:ph type="title"/>
          </p:nvPr>
        </p:nvSpPr>
        <p:spPr>
          <a:xfrm>
            <a:off x="428625" y="804519"/>
            <a:ext cx="11515725" cy="1049235"/>
          </a:xfrm>
        </p:spPr>
        <p:txBody>
          <a:bodyPr>
            <a:normAutofit/>
          </a:bodyPr>
          <a:lstStyle/>
          <a:p>
            <a:r>
              <a:rPr lang="en-CA" dirty="0"/>
              <a:t>Data Cleaning &amp; Transformation – Azure Databricks</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541EB3A2-734A-06A1-0F56-BAC301036778}"/>
              </a:ext>
            </a:extLst>
          </p:cNvPr>
          <p:cNvPicPr>
            <a:picLocks noChangeAspect="1"/>
          </p:cNvPicPr>
          <p:nvPr/>
        </p:nvPicPr>
        <p:blipFill>
          <a:blip r:embed="rId2"/>
          <a:stretch>
            <a:fillRect/>
          </a:stretch>
        </p:blipFill>
        <p:spPr>
          <a:xfrm>
            <a:off x="1451579" y="2438924"/>
            <a:ext cx="4960443" cy="2604233"/>
          </a:xfrm>
          <a:prstGeom prst="rect">
            <a:avLst/>
          </a:prstGeom>
        </p:spPr>
      </p:pic>
      <p:pic>
        <p:nvPicPr>
          <p:cNvPr id="7" name="Content Placeholder 6" descr="A screenshot of a computer&#10;&#10;AI-generated content may be incorrect.">
            <a:extLst>
              <a:ext uri="{FF2B5EF4-FFF2-40B4-BE49-F238E27FC236}">
                <a16:creationId xmlns:a16="http://schemas.microsoft.com/office/drawing/2014/main" id="{51ACE85D-8CDE-7A75-D8EF-8F93FA7E69D2}"/>
              </a:ext>
            </a:extLst>
          </p:cNvPr>
          <p:cNvPicPr>
            <a:picLocks noGrp="1" noChangeAspect="1"/>
          </p:cNvPicPr>
          <p:nvPr>
            <p:ph idx="1"/>
          </p:nvPr>
        </p:nvPicPr>
        <p:blipFill>
          <a:blip r:embed="rId3"/>
          <a:stretch>
            <a:fillRect/>
          </a:stretch>
        </p:blipFill>
        <p:spPr>
          <a:xfrm>
            <a:off x="6892925" y="2438925"/>
            <a:ext cx="4551363" cy="2565322"/>
          </a:xfrm>
        </p:spPr>
      </p:pic>
    </p:spTree>
    <p:extLst>
      <p:ext uri="{BB962C8B-B14F-4D97-AF65-F5344CB8AC3E}">
        <p14:creationId xmlns:p14="http://schemas.microsoft.com/office/powerpoint/2010/main" val="419857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8F15-C5B5-DEBE-A793-A3C7C7C466B0}"/>
              </a:ext>
            </a:extLst>
          </p:cNvPr>
          <p:cNvSpPr>
            <a:spLocks noGrp="1"/>
          </p:cNvSpPr>
          <p:nvPr>
            <p:ph type="title"/>
          </p:nvPr>
        </p:nvSpPr>
        <p:spPr>
          <a:xfrm>
            <a:off x="1451579" y="804519"/>
            <a:ext cx="9603275" cy="1049235"/>
          </a:xfrm>
        </p:spPr>
        <p:txBody>
          <a:bodyPr>
            <a:normAutofit/>
          </a:bodyPr>
          <a:lstStyle/>
          <a:p>
            <a:r>
              <a:rPr lang="en-CA" dirty="0"/>
              <a:t>Data Cleaning &amp; Transformation – Azure Databricks</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E2E47E5F-4F19-4B3D-8BB1-4BCEC5E11A4A}"/>
              </a:ext>
            </a:extLst>
          </p:cNvPr>
          <p:cNvPicPr>
            <a:picLocks noChangeAspect="1"/>
          </p:cNvPicPr>
          <p:nvPr/>
        </p:nvPicPr>
        <p:blipFill>
          <a:blip r:embed="rId2"/>
          <a:stretch>
            <a:fillRect/>
          </a:stretch>
        </p:blipFill>
        <p:spPr>
          <a:xfrm>
            <a:off x="1451579" y="2438924"/>
            <a:ext cx="4960443" cy="2604233"/>
          </a:xfrm>
          <a:prstGeom prst="rect">
            <a:avLst/>
          </a:prstGeom>
        </p:spPr>
      </p:pic>
      <p:sp>
        <p:nvSpPr>
          <p:cNvPr id="9" name="Content Placeholder 8">
            <a:extLst>
              <a:ext uri="{FF2B5EF4-FFF2-40B4-BE49-F238E27FC236}">
                <a16:creationId xmlns:a16="http://schemas.microsoft.com/office/drawing/2014/main" id="{3C126028-81C3-7A6F-5E24-75C7E65157F1}"/>
              </a:ext>
            </a:extLst>
          </p:cNvPr>
          <p:cNvSpPr>
            <a:spLocks noGrp="1"/>
          </p:cNvSpPr>
          <p:nvPr>
            <p:ph idx="1"/>
          </p:nvPr>
        </p:nvSpPr>
        <p:spPr>
          <a:xfrm>
            <a:off x="6892299" y="2015734"/>
            <a:ext cx="5132687" cy="3450613"/>
          </a:xfrm>
        </p:spPr>
        <p:txBody>
          <a:bodyPr>
            <a:noAutofit/>
          </a:bodyPr>
          <a:lstStyle/>
          <a:p>
            <a:r>
              <a:rPr lang="en-CA" sz="1900" dirty="0"/>
              <a:t>Raw CSV data loaded into </a:t>
            </a:r>
            <a:r>
              <a:rPr lang="en-CA" sz="1900" dirty="0" err="1"/>
              <a:t>PySpark</a:t>
            </a:r>
            <a:r>
              <a:rPr lang="en-CA" sz="1900" dirty="0"/>
              <a:t> </a:t>
            </a:r>
            <a:r>
              <a:rPr lang="en-CA" sz="1900" dirty="0" err="1"/>
              <a:t>DataFrames</a:t>
            </a:r>
            <a:r>
              <a:rPr lang="en-CA" sz="1900" dirty="0"/>
              <a:t>.</a:t>
            </a:r>
          </a:p>
          <a:p>
            <a:r>
              <a:rPr lang="en-CA" sz="1900" dirty="0"/>
              <a:t>Null handling via reverse mapping: </a:t>
            </a:r>
            <a:r>
              <a:rPr lang="en-CA" sz="1900" dirty="0" err="1"/>
              <a:t>countyCode</a:t>
            </a:r>
            <a:r>
              <a:rPr lang="en-CA" sz="1900" dirty="0"/>
              <a:t> ↔ county.</a:t>
            </a:r>
          </a:p>
          <a:p>
            <a:r>
              <a:rPr lang="en-CA" sz="1900" dirty="0"/>
              <a:t>Mode imputation used to fill missing </a:t>
            </a:r>
            <a:r>
              <a:rPr lang="en-CA" sz="1900" dirty="0" err="1"/>
              <a:t>applicationTitle</a:t>
            </a:r>
            <a:r>
              <a:rPr lang="en-CA" sz="1900" dirty="0"/>
              <a:t> by damage category.</a:t>
            </a:r>
          </a:p>
          <a:p>
            <a:r>
              <a:rPr lang="en-CA" sz="1900" dirty="0"/>
              <a:t>Transformed data saved as optimized </a:t>
            </a:r>
            <a:r>
              <a:rPr lang="en-CA" sz="1900" b="1" dirty="0"/>
              <a:t>Parquet</a:t>
            </a:r>
            <a:r>
              <a:rPr lang="en-CA" sz="1900" dirty="0"/>
              <a:t> in the </a:t>
            </a:r>
            <a:r>
              <a:rPr lang="en-CA" sz="1900" b="1" dirty="0"/>
              <a:t>silver</a:t>
            </a:r>
            <a:r>
              <a:rPr lang="en-CA" sz="1900" dirty="0"/>
              <a:t> container.</a:t>
            </a:r>
          </a:p>
          <a:p>
            <a:r>
              <a:rPr lang="en-CA" sz="1900" dirty="0"/>
              <a:t>Ensures schema consistency and query performance in downstream tools.</a:t>
            </a:r>
          </a:p>
        </p:txBody>
      </p:sp>
    </p:spTree>
    <p:extLst>
      <p:ext uri="{BB962C8B-B14F-4D97-AF65-F5344CB8AC3E}">
        <p14:creationId xmlns:p14="http://schemas.microsoft.com/office/powerpoint/2010/main" val="3520413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B8C0-4306-9FE6-2225-12BF5123561B}"/>
              </a:ext>
            </a:extLst>
          </p:cNvPr>
          <p:cNvSpPr>
            <a:spLocks noGrp="1"/>
          </p:cNvSpPr>
          <p:nvPr>
            <p:ph type="title"/>
          </p:nvPr>
        </p:nvSpPr>
        <p:spPr>
          <a:xfrm>
            <a:off x="1451579" y="804519"/>
            <a:ext cx="9603275" cy="1049235"/>
          </a:xfrm>
        </p:spPr>
        <p:txBody>
          <a:bodyPr>
            <a:normAutofit/>
          </a:bodyPr>
          <a:lstStyle/>
          <a:p>
            <a:r>
              <a:rPr lang="en-CA" dirty="0"/>
              <a:t>Analytics &amp; Query Layer – Azure Synapse</a:t>
            </a:r>
            <a:endParaRPr lang="en-US" dirty="0"/>
          </a:p>
        </p:txBody>
      </p:sp>
      <p:pic>
        <p:nvPicPr>
          <p:cNvPr id="9" name="Content Placeholder 8" descr="A screenshot of a computer&#10;&#10;AI-generated content may be incorrect.">
            <a:extLst>
              <a:ext uri="{FF2B5EF4-FFF2-40B4-BE49-F238E27FC236}">
                <a16:creationId xmlns:a16="http://schemas.microsoft.com/office/drawing/2014/main" id="{16954D71-25CD-70ED-77C9-48C282C7B79C}"/>
              </a:ext>
            </a:extLst>
          </p:cNvPr>
          <p:cNvPicPr>
            <a:picLocks noChangeAspect="1"/>
          </p:cNvPicPr>
          <p:nvPr/>
        </p:nvPicPr>
        <p:blipFill>
          <a:blip r:embed="rId2"/>
          <a:stretch>
            <a:fillRect/>
          </a:stretch>
        </p:blipFill>
        <p:spPr>
          <a:xfrm>
            <a:off x="1137147" y="2015734"/>
            <a:ext cx="5274876" cy="3027423"/>
          </a:xfrm>
          <a:prstGeom prst="rect">
            <a:avLst/>
          </a:prstGeom>
        </p:spPr>
      </p:pic>
      <p:sp>
        <p:nvSpPr>
          <p:cNvPr id="13" name="Content Placeholder 12">
            <a:extLst>
              <a:ext uri="{FF2B5EF4-FFF2-40B4-BE49-F238E27FC236}">
                <a16:creationId xmlns:a16="http://schemas.microsoft.com/office/drawing/2014/main" id="{5D386E7E-A3E1-B16F-157B-B368795179FC}"/>
              </a:ext>
            </a:extLst>
          </p:cNvPr>
          <p:cNvSpPr>
            <a:spLocks noGrp="1"/>
          </p:cNvSpPr>
          <p:nvPr>
            <p:ph idx="1"/>
          </p:nvPr>
        </p:nvSpPr>
        <p:spPr>
          <a:xfrm>
            <a:off x="6892299" y="2015734"/>
            <a:ext cx="4162555" cy="3450613"/>
          </a:xfrm>
        </p:spPr>
        <p:txBody>
          <a:bodyPr>
            <a:normAutofit/>
          </a:bodyPr>
          <a:lstStyle/>
          <a:p>
            <a:r>
              <a:rPr lang="en-CA" sz="1900" dirty="0"/>
              <a:t>Synapse external tables created using </a:t>
            </a:r>
            <a:r>
              <a:rPr lang="en-CA" sz="1900" b="1" dirty="0"/>
              <a:t>Parquet file format</a:t>
            </a:r>
            <a:r>
              <a:rPr lang="en-CA" sz="1900" dirty="0"/>
              <a:t>.</a:t>
            </a:r>
          </a:p>
          <a:p>
            <a:r>
              <a:rPr lang="en-CA" sz="1900" dirty="0"/>
              <a:t>Utilizes </a:t>
            </a:r>
            <a:r>
              <a:rPr lang="en-CA" sz="1900" b="1" dirty="0"/>
              <a:t>Managed Identity</a:t>
            </a:r>
            <a:r>
              <a:rPr lang="en-CA" sz="1900" dirty="0"/>
              <a:t> for secure data access.</a:t>
            </a:r>
          </a:p>
          <a:p>
            <a:endParaRPr lang="en-US" sz="1900" dirty="0"/>
          </a:p>
          <a:p>
            <a:endParaRPr lang="en-US" sz="1900" dirty="0"/>
          </a:p>
        </p:txBody>
      </p:sp>
    </p:spTree>
    <p:extLst>
      <p:ext uri="{BB962C8B-B14F-4D97-AF65-F5344CB8AC3E}">
        <p14:creationId xmlns:p14="http://schemas.microsoft.com/office/powerpoint/2010/main" val="136242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2F2B-94AC-D3F2-EC50-D3AC04D2B3DF}"/>
              </a:ext>
            </a:extLst>
          </p:cNvPr>
          <p:cNvSpPr>
            <a:spLocks noGrp="1"/>
          </p:cNvSpPr>
          <p:nvPr>
            <p:ph type="title"/>
          </p:nvPr>
        </p:nvSpPr>
        <p:spPr>
          <a:xfrm>
            <a:off x="1451579" y="804519"/>
            <a:ext cx="9603275" cy="1049235"/>
          </a:xfrm>
        </p:spPr>
        <p:txBody>
          <a:bodyPr>
            <a:normAutofit/>
          </a:bodyPr>
          <a:lstStyle/>
          <a:p>
            <a:r>
              <a:rPr lang="en-CA" dirty="0"/>
              <a:t>Analytics &amp; Query Layer – Azure Synapse</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3412B6E6-ECB9-9DDA-3AE4-450E8C3C3F68}"/>
              </a:ext>
            </a:extLst>
          </p:cNvPr>
          <p:cNvPicPr>
            <a:picLocks noChangeAspect="1"/>
          </p:cNvPicPr>
          <p:nvPr/>
        </p:nvPicPr>
        <p:blipFill>
          <a:blip r:embed="rId2"/>
          <a:stretch>
            <a:fillRect/>
          </a:stretch>
        </p:blipFill>
        <p:spPr>
          <a:xfrm>
            <a:off x="1451579" y="2015734"/>
            <a:ext cx="4960443" cy="3027423"/>
          </a:xfrm>
          <a:prstGeom prst="rect">
            <a:avLst/>
          </a:prstGeom>
        </p:spPr>
      </p:pic>
      <p:sp>
        <p:nvSpPr>
          <p:cNvPr id="13" name="Content Placeholder 12">
            <a:extLst>
              <a:ext uri="{FF2B5EF4-FFF2-40B4-BE49-F238E27FC236}">
                <a16:creationId xmlns:a16="http://schemas.microsoft.com/office/drawing/2014/main" id="{550DC492-34B7-7CE4-5366-B5CC9FBDBD7F}"/>
              </a:ext>
            </a:extLst>
          </p:cNvPr>
          <p:cNvSpPr>
            <a:spLocks noGrp="1"/>
          </p:cNvSpPr>
          <p:nvPr>
            <p:ph idx="1"/>
          </p:nvPr>
        </p:nvSpPr>
        <p:spPr>
          <a:xfrm>
            <a:off x="6892299" y="2015734"/>
            <a:ext cx="4162555" cy="3450613"/>
          </a:xfrm>
        </p:spPr>
        <p:txBody>
          <a:bodyPr>
            <a:normAutofit/>
          </a:bodyPr>
          <a:lstStyle/>
          <a:p>
            <a:r>
              <a:rPr lang="en-CA" sz="1900" dirty="0"/>
              <a:t>SQL queries run directly on silver/gold data—no duplication or movement.</a:t>
            </a:r>
          </a:p>
          <a:p>
            <a:r>
              <a:rPr lang="en-CA" sz="1900" dirty="0"/>
              <a:t>Synapse enables efficient joins, aggregations, and filtering for large-scale data.</a:t>
            </a:r>
          </a:p>
        </p:txBody>
      </p:sp>
    </p:spTree>
    <p:extLst>
      <p:ext uri="{BB962C8B-B14F-4D97-AF65-F5344CB8AC3E}">
        <p14:creationId xmlns:p14="http://schemas.microsoft.com/office/powerpoint/2010/main" val="194518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A76C-47CD-2B31-D9A0-49680DDD5EB8}"/>
              </a:ext>
            </a:extLst>
          </p:cNvPr>
          <p:cNvSpPr>
            <a:spLocks noGrp="1"/>
          </p:cNvSpPr>
          <p:nvPr>
            <p:ph type="title"/>
          </p:nvPr>
        </p:nvSpPr>
        <p:spPr/>
        <p:txBody>
          <a:bodyPr/>
          <a:lstStyle/>
          <a:p>
            <a:r>
              <a:rPr lang="en-CA" dirty="0"/>
              <a:t>Power BI Dashboards – Key Visuals</a:t>
            </a:r>
            <a:endParaRPr lang="en-US" dirty="0"/>
          </a:p>
        </p:txBody>
      </p:sp>
      <p:sp>
        <p:nvSpPr>
          <p:cNvPr id="3" name="Content Placeholder 2">
            <a:extLst>
              <a:ext uri="{FF2B5EF4-FFF2-40B4-BE49-F238E27FC236}">
                <a16:creationId xmlns:a16="http://schemas.microsoft.com/office/drawing/2014/main" id="{A1951EC6-806F-4B4F-03C8-40BD3ED81B0A}"/>
              </a:ext>
            </a:extLst>
          </p:cNvPr>
          <p:cNvSpPr>
            <a:spLocks noGrp="1"/>
          </p:cNvSpPr>
          <p:nvPr>
            <p:ph idx="1"/>
          </p:nvPr>
        </p:nvSpPr>
        <p:spPr/>
        <p:txBody>
          <a:bodyPr>
            <a:normAutofit/>
          </a:bodyPr>
          <a:lstStyle/>
          <a:p>
            <a:pPr>
              <a:buNone/>
            </a:pPr>
            <a:r>
              <a:rPr lang="en-CA" sz="1900" dirty="0"/>
              <a:t>Live connection to Synapse provides real-time insight delivery.</a:t>
            </a:r>
          </a:p>
          <a:p>
            <a:pPr>
              <a:buNone/>
            </a:pPr>
            <a:r>
              <a:rPr lang="en-CA" sz="1900" dirty="0"/>
              <a:t>Visualizations created:</a:t>
            </a:r>
          </a:p>
          <a:p>
            <a:pPr>
              <a:buFont typeface="Arial" panose="020B0604020202020204" pitchFamily="34" charset="0"/>
              <a:buChar char="•"/>
            </a:pPr>
            <a:r>
              <a:rPr lang="en-CA" sz="1900" dirty="0"/>
              <a:t>Funding by Damage Category (e.g., Roads, Public Buildings)</a:t>
            </a:r>
          </a:p>
          <a:p>
            <a:pPr>
              <a:buFont typeface="Arial" panose="020B0604020202020204" pitchFamily="34" charset="0"/>
              <a:buChar char="•"/>
            </a:pPr>
            <a:r>
              <a:rPr lang="en-CA" sz="1900" dirty="0"/>
              <a:t>Total Obligated Funds by State and Year</a:t>
            </a:r>
          </a:p>
          <a:p>
            <a:pPr>
              <a:buFont typeface="Arial" panose="020B0604020202020204" pitchFamily="34" charset="0"/>
              <a:buChar char="•"/>
            </a:pPr>
            <a:r>
              <a:rPr lang="en-CA" sz="1900" dirty="0"/>
              <a:t>Incident Types (Hurricanes, Fires, Floods)</a:t>
            </a:r>
          </a:p>
          <a:p>
            <a:pPr>
              <a:buFont typeface="Arial" panose="020B0604020202020204" pitchFamily="34" charset="0"/>
              <a:buChar char="•"/>
            </a:pPr>
            <a:r>
              <a:rPr lang="en-CA" sz="1900" dirty="0"/>
              <a:t>Application Titles (COVID-19 Staffing, Debris Removal)</a:t>
            </a:r>
          </a:p>
          <a:p>
            <a:pPr marL="0" indent="0">
              <a:buNone/>
            </a:pPr>
            <a:r>
              <a:rPr lang="en-CA" sz="1900" dirty="0"/>
              <a:t>Dashboards designed for stakeholders and policy analysts.</a:t>
            </a:r>
          </a:p>
          <a:p>
            <a:endParaRPr lang="en-US" sz="1900" dirty="0"/>
          </a:p>
        </p:txBody>
      </p:sp>
    </p:spTree>
    <p:extLst>
      <p:ext uri="{BB962C8B-B14F-4D97-AF65-F5344CB8AC3E}">
        <p14:creationId xmlns:p14="http://schemas.microsoft.com/office/powerpoint/2010/main" val="304194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1FD9-46D5-A6FB-72E1-D63A5E626CBF}"/>
              </a:ext>
            </a:extLst>
          </p:cNvPr>
          <p:cNvSpPr>
            <a:spLocks noGrp="1"/>
          </p:cNvSpPr>
          <p:nvPr>
            <p:ph type="title"/>
          </p:nvPr>
        </p:nvSpPr>
        <p:spPr>
          <a:xfrm>
            <a:off x="1451579" y="804519"/>
            <a:ext cx="9603275" cy="1049235"/>
          </a:xfrm>
        </p:spPr>
        <p:txBody>
          <a:bodyPr>
            <a:normAutofit/>
          </a:bodyPr>
          <a:lstStyle/>
          <a:p>
            <a:r>
              <a:rPr lang="en-CA" dirty="0"/>
              <a:t>Power BI Dashboards – Key Visuals</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092EF213-7AD8-1393-0214-D462042C8FCE}"/>
              </a:ext>
            </a:extLst>
          </p:cNvPr>
          <p:cNvPicPr>
            <a:picLocks noChangeAspect="1"/>
          </p:cNvPicPr>
          <p:nvPr/>
        </p:nvPicPr>
        <p:blipFill>
          <a:blip r:embed="rId2"/>
          <a:stretch>
            <a:fillRect/>
          </a:stretch>
        </p:blipFill>
        <p:spPr>
          <a:xfrm>
            <a:off x="1451580" y="2345915"/>
            <a:ext cx="4644420" cy="2790250"/>
          </a:xfrm>
          <a:prstGeom prst="rect">
            <a:avLst/>
          </a:prstGeom>
        </p:spPr>
      </p:pic>
      <p:pic>
        <p:nvPicPr>
          <p:cNvPr id="7" name="Content Placeholder 6" descr="A screenshot of a computer&#10;&#10;AI-generated content may be incorrect.">
            <a:extLst>
              <a:ext uri="{FF2B5EF4-FFF2-40B4-BE49-F238E27FC236}">
                <a16:creationId xmlns:a16="http://schemas.microsoft.com/office/drawing/2014/main" id="{CD56C8DA-EE83-D21E-A3F9-15015E3D33BB}"/>
              </a:ext>
            </a:extLst>
          </p:cNvPr>
          <p:cNvPicPr>
            <a:picLocks noGrp="1" noChangeAspect="1"/>
          </p:cNvPicPr>
          <p:nvPr>
            <p:ph idx="1"/>
          </p:nvPr>
        </p:nvPicPr>
        <p:blipFill>
          <a:blip r:embed="rId3"/>
          <a:stretch>
            <a:fillRect/>
          </a:stretch>
        </p:blipFill>
        <p:spPr>
          <a:xfrm>
            <a:off x="6705600" y="2345915"/>
            <a:ext cx="4767943" cy="2790249"/>
          </a:xfrm>
        </p:spPr>
      </p:pic>
    </p:spTree>
    <p:extLst>
      <p:ext uri="{BB962C8B-B14F-4D97-AF65-F5344CB8AC3E}">
        <p14:creationId xmlns:p14="http://schemas.microsoft.com/office/powerpoint/2010/main" val="353039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DA1D-A35A-27B7-895E-A4E931721FEB}"/>
              </a:ext>
            </a:extLst>
          </p:cNvPr>
          <p:cNvSpPr>
            <a:spLocks noGrp="1"/>
          </p:cNvSpPr>
          <p:nvPr>
            <p:ph type="title"/>
          </p:nvPr>
        </p:nvSpPr>
        <p:spPr>
          <a:xfrm>
            <a:off x="1451579" y="804519"/>
            <a:ext cx="9603275" cy="1049235"/>
          </a:xfrm>
        </p:spPr>
        <p:txBody>
          <a:bodyPr>
            <a:normAutofit/>
          </a:bodyPr>
          <a:lstStyle/>
          <a:p>
            <a:r>
              <a:rPr lang="en-CA" dirty="0"/>
              <a:t>Power BI Dashboards – Key Visuals</a:t>
            </a:r>
            <a:endParaRPr lang="en-US" dirty="0"/>
          </a:p>
        </p:txBody>
      </p:sp>
      <p:pic>
        <p:nvPicPr>
          <p:cNvPr id="9" name="Content Placeholder 8" descr="A colorful circle with numbers and text&#10;&#10;AI-generated content may be incorrect.">
            <a:extLst>
              <a:ext uri="{FF2B5EF4-FFF2-40B4-BE49-F238E27FC236}">
                <a16:creationId xmlns:a16="http://schemas.microsoft.com/office/drawing/2014/main" id="{BFE4D7BF-5CBE-C011-61BA-A3F1F3E49E5A}"/>
              </a:ext>
            </a:extLst>
          </p:cNvPr>
          <p:cNvPicPr>
            <a:picLocks noChangeAspect="1"/>
          </p:cNvPicPr>
          <p:nvPr/>
        </p:nvPicPr>
        <p:blipFill>
          <a:blip r:embed="rId2"/>
          <a:stretch>
            <a:fillRect/>
          </a:stretch>
        </p:blipFill>
        <p:spPr>
          <a:xfrm>
            <a:off x="1451579" y="2358317"/>
            <a:ext cx="4960443" cy="2765446"/>
          </a:xfrm>
          <a:prstGeom prst="rect">
            <a:avLst/>
          </a:prstGeom>
        </p:spPr>
      </p:pic>
      <p:pic>
        <p:nvPicPr>
          <p:cNvPr id="11" name="Content Placeholder 10" descr="A graph with blue lines and white text&#10;&#10;AI-generated content may be incorrect.">
            <a:extLst>
              <a:ext uri="{FF2B5EF4-FFF2-40B4-BE49-F238E27FC236}">
                <a16:creationId xmlns:a16="http://schemas.microsoft.com/office/drawing/2014/main" id="{9F58C02E-2EA6-60DD-CB9E-3D76CB6BD0EB}"/>
              </a:ext>
            </a:extLst>
          </p:cNvPr>
          <p:cNvPicPr>
            <a:picLocks noGrp="1" noChangeAspect="1"/>
          </p:cNvPicPr>
          <p:nvPr>
            <p:ph idx="1"/>
          </p:nvPr>
        </p:nvPicPr>
        <p:blipFill>
          <a:blip r:embed="rId3"/>
          <a:stretch>
            <a:fillRect/>
          </a:stretch>
        </p:blipFill>
        <p:spPr>
          <a:xfrm>
            <a:off x="6892925" y="2358317"/>
            <a:ext cx="4162425" cy="2765445"/>
          </a:xfrm>
        </p:spPr>
      </p:pic>
    </p:spTree>
    <p:extLst>
      <p:ext uri="{BB962C8B-B14F-4D97-AF65-F5344CB8AC3E}">
        <p14:creationId xmlns:p14="http://schemas.microsoft.com/office/powerpoint/2010/main" val="181760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13A5-8177-96F7-3A42-0DAF7A0DE8B1}"/>
              </a:ext>
            </a:extLst>
          </p:cNvPr>
          <p:cNvSpPr>
            <a:spLocks noGrp="1"/>
          </p:cNvSpPr>
          <p:nvPr>
            <p:ph type="title"/>
          </p:nvPr>
        </p:nvSpPr>
        <p:spPr>
          <a:xfrm>
            <a:off x="1451579" y="804519"/>
            <a:ext cx="9603275" cy="1049235"/>
          </a:xfrm>
        </p:spPr>
        <p:txBody>
          <a:bodyPr>
            <a:normAutofit/>
          </a:bodyPr>
          <a:lstStyle/>
          <a:p>
            <a:r>
              <a:rPr lang="en-CA" dirty="0"/>
              <a:t>Power BI Dashboards – Key Visuals</a:t>
            </a:r>
            <a:endParaRPr lang="en-US" dirty="0"/>
          </a:p>
        </p:txBody>
      </p:sp>
      <p:pic>
        <p:nvPicPr>
          <p:cNvPr id="5" name="Content Placeholder 4" descr="A colorful pie chart with numbers and text&#10;&#10;AI-generated content may be incorrect.">
            <a:extLst>
              <a:ext uri="{FF2B5EF4-FFF2-40B4-BE49-F238E27FC236}">
                <a16:creationId xmlns:a16="http://schemas.microsoft.com/office/drawing/2014/main" id="{8397BAF9-1173-736B-362C-33D0D25A5E9E}"/>
              </a:ext>
            </a:extLst>
          </p:cNvPr>
          <p:cNvPicPr>
            <a:picLocks noChangeAspect="1"/>
          </p:cNvPicPr>
          <p:nvPr/>
        </p:nvPicPr>
        <p:blipFill>
          <a:blip r:embed="rId2"/>
          <a:stretch>
            <a:fillRect/>
          </a:stretch>
        </p:blipFill>
        <p:spPr>
          <a:xfrm>
            <a:off x="1451579" y="2215705"/>
            <a:ext cx="4960443" cy="3050671"/>
          </a:xfrm>
          <a:prstGeom prst="rect">
            <a:avLst/>
          </a:prstGeom>
        </p:spPr>
      </p:pic>
      <p:pic>
        <p:nvPicPr>
          <p:cNvPr id="7" name="Content Placeholder 6" descr="A screenshot of a computer&#10;&#10;AI-generated content may be incorrect.">
            <a:extLst>
              <a:ext uri="{FF2B5EF4-FFF2-40B4-BE49-F238E27FC236}">
                <a16:creationId xmlns:a16="http://schemas.microsoft.com/office/drawing/2014/main" id="{4EB5A911-78E5-1F33-5BA6-7D901DFD65DA}"/>
              </a:ext>
            </a:extLst>
          </p:cNvPr>
          <p:cNvPicPr>
            <a:picLocks noGrp="1" noChangeAspect="1"/>
          </p:cNvPicPr>
          <p:nvPr>
            <p:ph idx="1"/>
          </p:nvPr>
        </p:nvPicPr>
        <p:blipFill>
          <a:blip r:embed="rId3"/>
          <a:stretch>
            <a:fillRect/>
          </a:stretch>
        </p:blipFill>
        <p:spPr>
          <a:xfrm>
            <a:off x="6543675" y="2215705"/>
            <a:ext cx="4857750" cy="3050671"/>
          </a:xfrm>
        </p:spPr>
      </p:pic>
    </p:spTree>
    <p:extLst>
      <p:ext uri="{BB962C8B-B14F-4D97-AF65-F5344CB8AC3E}">
        <p14:creationId xmlns:p14="http://schemas.microsoft.com/office/powerpoint/2010/main" val="149932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3415-FF16-763B-5409-E263A79557C6}"/>
              </a:ext>
            </a:extLst>
          </p:cNvPr>
          <p:cNvSpPr>
            <a:spLocks noGrp="1"/>
          </p:cNvSpPr>
          <p:nvPr>
            <p:ph type="title"/>
          </p:nvPr>
        </p:nvSpPr>
        <p:spPr>
          <a:xfrm>
            <a:off x="1451579" y="785813"/>
            <a:ext cx="9603275" cy="1042987"/>
          </a:xfrm>
        </p:spPr>
        <p:txBody>
          <a:bodyPr/>
          <a:lstStyle/>
          <a:p>
            <a:r>
              <a:rPr lang="en-US" dirty="0"/>
              <a:t>Team contributions</a:t>
            </a:r>
          </a:p>
        </p:txBody>
      </p:sp>
      <p:sp>
        <p:nvSpPr>
          <p:cNvPr id="3" name="Content Placeholder 2">
            <a:extLst>
              <a:ext uri="{FF2B5EF4-FFF2-40B4-BE49-F238E27FC236}">
                <a16:creationId xmlns:a16="http://schemas.microsoft.com/office/drawing/2014/main" id="{876952A5-0FED-99D3-FEE6-9E9FCA94E6A9}"/>
              </a:ext>
            </a:extLst>
          </p:cNvPr>
          <p:cNvSpPr>
            <a:spLocks noGrp="1"/>
          </p:cNvSpPr>
          <p:nvPr>
            <p:ph idx="1"/>
          </p:nvPr>
        </p:nvSpPr>
        <p:spPr>
          <a:xfrm>
            <a:off x="800100" y="1828800"/>
            <a:ext cx="11272837" cy="3700063"/>
          </a:xfrm>
        </p:spPr>
        <p:txBody>
          <a:bodyPr>
            <a:noAutofit/>
          </a:bodyPr>
          <a:lstStyle/>
          <a:p>
            <a:pPr>
              <a:buNone/>
            </a:pPr>
            <a:r>
              <a:rPr lang="en-CA" sz="1000" b="1" dirty="0">
                <a:effectLst/>
                <a:latin typeface="Times New Roman" panose="02020603050405020304" pitchFamily="18" charset="0"/>
                <a:cs typeface="Times New Roman" panose="02020603050405020304" pitchFamily="18" charset="0"/>
              </a:rPr>
              <a:t>Team Contributions </a:t>
            </a:r>
            <a:endParaRPr lang="en-CA" sz="1000" dirty="0">
              <a:latin typeface="Times New Roman" panose="02020603050405020304" pitchFamily="18" charset="0"/>
              <a:cs typeface="Times New Roman" panose="02020603050405020304" pitchFamily="18" charset="0"/>
            </a:endParaRPr>
          </a:p>
          <a:p>
            <a:pPr>
              <a:buNone/>
            </a:pPr>
            <a:r>
              <a:rPr lang="en-CA" sz="1000" dirty="0">
                <a:effectLst/>
                <a:latin typeface="Times New Roman" panose="02020603050405020304" pitchFamily="18" charset="0"/>
                <a:cs typeface="Times New Roman" panose="02020603050405020304" pitchFamily="18" charset="0"/>
              </a:rPr>
              <a:t>The project was executed collaboratively by the team, with equal distribution of work across data engineering, analytics, and documentation activities. Each team member contributed to specific components of the pipeline and played an active role in the successful completion of the project, including the report and presentation deliverables. </a:t>
            </a:r>
            <a:endParaRPr lang="en-CA" sz="1000" dirty="0">
              <a:latin typeface="Times New Roman" panose="02020603050405020304" pitchFamily="18" charset="0"/>
              <a:cs typeface="Times New Roman" panose="02020603050405020304" pitchFamily="18" charset="0"/>
            </a:endParaRPr>
          </a:p>
          <a:p>
            <a:pPr>
              <a:buNone/>
            </a:pPr>
            <a:r>
              <a:rPr lang="en-CA" sz="1000" b="1" dirty="0">
                <a:effectLst/>
                <a:latin typeface="Times New Roman" panose="02020603050405020304" pitchFamily="18" charset="0"/>
                <a:cs typeface="Times New Roman" panose="02020603050405020304" pitchFamily="18" charset="0"/>
              </a:rPr>
              <a:t>Siddharth </a:t>
            </a:r>
            <a:r>
              <a:rPr lang="en-CA" sz="1000" b="1" dirty="0" err="1">
                <a:effectLst/>
                <a:latin typeface="Times New Roman" panose="02020603050405020304" pitchFamily="18" charset="0"/>
                <a:cs typeface="Times New Roman" panose="02020603050405020304" pitchFamily="18" charset="0"/>
              </a:rPr>
              <a:t>Bahekar</a:t>
            </a:r>
            <a:r>
              <a:rPr lang="en-CA" sz="1000" b="1" dirty="0">
                <a:effectLst/>
                <a:latin typeface="Times New Roman" panose="02020603050405020304" pitchFamily="18" charset="0"/>
                <a:cs typeface="Times New Roman" panose="02020603050405020304" pitchFamily="18" charset="0"/>
              </a:rPr>
              <a:t> </a:t>
            </a:r>
            <a:endParaRPr lang="en-CA" sz="1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Identified and selected the </a:t>
            </a:r>
            <a:r>
              <a:rPr lang="en-CA" sz="1000" b="1" dirty="0">
                <a:effectLst/>
                <a:latin typeface="Times New Roman" panose="02020603050405020304" pitchFamily="18" charset="0"/>
                <a:cs typeface="Times New Roman" panose="02020603050405020304" pitchFamily="18" charset="0"/>
              </a:rPr>
              <a:t>public FEMA dataset </a:t>
            </a:r>
            <a:r>
              <a:rPr lang="en-CA" sz="1000" dirty="0">
                <a:effectLst/>
                <a:latin typeface="Times New Roman" panose="02020603050405020304" pitchFamily="18" charset="0"/>
                <a:cs typeface="Times New Roman" panose="02020603050405020304" pitchFamily="18" charset="0"/>
              </a:rPr>
              <a:t>as the data source, ensuring relevance and usability for  cloud ingestion and analytics. </a:t>
            </a: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Designed and developed </a:t>
            </a:r>
            <a:r>
              <a:rPr lang="en-CA" sz="1000" b="1" dirty="0">
                <a:effectLst/>
                <a:latin typeface="Times New Roman" panose="02020603050405020304" pitchFamily="18" charset="0"/>
                <a:cs typeface="Times New Roman" panose="02020603050405020304" pitchFamily="18" charset="0"/>
              </a:rPr>
              <a:t>Python notebook </a:t>
            </a:r>
            <a:r>
              <a:rPr lang="en-CA" sz="1000" dirty="0">
                <a:effectLst/>
                <a:latin typeface="Times New Roman" panose="02020603050405020304" pitchFamily="18" charset="0"/>
                <a:cs typeface="Times New Roman" panose="02020603050405020304" pitchFamily="18" charset="0"/>
              </a:rPr>
              <a:t>for pre-validation of data and performing cleaning. </a:t>
            </a: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Contributed extensively to the </a:t>
            </a:r>
            <a:r>
              <a:rPr lang="en-CA" sz="1000" b="1" dirty="0">
                <a:effectLst/>
                <a:latin typeface="Times New Roman" panose="02020603050405020304" pitchFamily="18" charset="0"/>
                <a:cs typeface="Times New Roman" panose="02020603050405020304" pitchFamily="18" charset="0"/>
              </a:rPr>
              <a:t>project report </a:t>
            </a:r>
            <a:endParaRPr lang="en-CA" sz="10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Created the </a:t>
            </a:r>
            <a:r>
              <a:rPr lang="en-CA" sz="1000" b="1" dirty="0">
                <a:effectLst/>
                <a:latin typeface="Times New Roman" panose="02020603050405020304" pitchFamily="18" charset="0"/>
                <a:cs typeface="Times New Roman" panose="02020603050405020304" pitchFamily="18" charset="0"/>
              </a:rPr>
              <a:t>pipeline architecture diagram </a:t>
            </a:r>
            <a:r>
              <a:rPr lang="en-CA" sz="1000" dirty="0">
                <a:effectLst/>
                <a:latin typeface="Times New Roman" panose="02020603050405020304" pitchFamily="18" charset="0"/>
                <a:cs typeface="Times New Roman" panose="02020603050405020304" pitchFamily="18" charset="0"/>
              </a:rPr>
              <a:t>and designed key visual elements for the presentation. </a:t>
            </a:r>
          </a:p>
          <a:p>
            <a:pPr marL="0" indent="0">
              <a:buNone/>
            </a:pPr>
            <a:r>
              <a:rPr lang="en-CA" sz="1000" b="1" dirty="0">
                <a:effectLst/>
                <a:latin typeface="Times New Roman" panose="02020603050405020304" pitchFamily="18" charset="0"/>
                <a:cs typeface="Times New Roman" panose="02020603050405020304" pitchFamily="18" charset="0"/>
              </a:rPr>
              <a:t>Kiran </a:t>
            </a:r>
            <a:r>
              <a:rPr lang="en-CA" sz="1000" b="1" dirty="0" err="1">
                <a:effectLst/>
                <a:latin typeface="Times New Roman" panose="02020603050405020304" pitchFamily="18" charset="0"/>
                <a:cs typeface="Times New Roman" panose="02020603050405020304" pitchFamily="18" charset="0"/>
              </a:rPr>
              <a:t>Kesarapu</a:t>
            </a:r>
            <a:r>
              <a:rPr lang="en-CA" sz="1000" b="1" dirty="0">
                <a:effectLst/>
                <a:latin typeface="Times New Roman" panose="02020603050405020304" pitchFamily="18" charset="0"/>
                <a:cs typeface="Times New Roman" panose="02020603050405020304" pitchFamily="18" charset="0"/>
              </a:rPr>
              <a:t> </a:t>
            </a:r>
            <a:endParaRPr lang="en-CA" sz="10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Configured and implemented </a:t>
            </a:r>
            <a:r>
              <a:rPr lang="en-CA" sz="1000" b="1" dirty="0">
                <a:effectLst/>
                <a:latin typeface="Times New Roman" panose="02020603050405020304" pitchFamily="18" charset="0"/>
                <a:cs typeface="Times New Roman" panose="02020603050405020304" pitchFamily="18" charset="0"/>
              </a:rPr>
              <a:t>Azure Data Factory </a:t>
            </a:r>
            <a:r>
              <a:rPr lang="en-CA" sz="1000" dirty="0">
                <a:effectLst/>
                <a:latin typeface="Times New Roman" panose="02020603050405020304" pitchFamily="18" charset="0"/>
                <a:cs typeface="Times New Roman" panose="02020603050405020304" pitchFamily="18" charset="0"/>
              </a:rPr>
              <a:t>for ingesting data from HTTP endpoints into Azure Data Lake Gen2 (Raw). </a:t>
            </a: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Ensured secure and efficient </a:t>
            </a:r>
            <a:r>
              <a:rPr lang="en-CA" sz="1000" b="1" dirty="0">
                <a:effectLst/>
                <a:latin typeface="Times New Roman" panose="02020603050405020304" pitchFamily="18" charset="0"/>
                <a:cs typeface="Times New Roman" panose="02020603050405020304" pitchFamily="18" charset="0"/>
              </a:rPr>
              <a:t>storage and retrieval </a:t>
            </a:r>
            <a:r>
              <a:rPr lang="en-CA" sz="1000" dirty="0">
                <a:effectLst/>
                <a:latin typeface="Times New Roman" panose="02020603050405020304" pitchFamily="18" charset="0"/>
                <a:cs typeface="Times New Roman" panose="02020603050405020304" pitchFamily="18" charset="0"/>
              </a:rPr>
              <a:t>of ingested raw data from the data factory pipelines. </a:t>
            </a: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Drafted and presented the </a:t>
            </a:r>
            <a:r>
              <a:rPr lang="en-CA" sz="1000" b="1" dirty="0">
                <a:effectLst/>
                <a:latin typeface="Times New Roman" panose="02020603050405020304" pitchFamily="18" charset="0"/>
                <a:cs typeface="Times New Roman" panose="02020603050405020304" pitchFamily="18" charset="0"/>
              </a:rPr>
              <a:t>Storage Management &amp; Integration </a:t>
            </a:r>
            <a:r>
              <a:rPr lang="en-CA" sz="1000" dirty="0">
                <a:effectLst/>
                <a:latin typeface="Times New Roman" panose="02020603050405020304" pitchFamily="18" charset="0"/>
                <a:cs typeface="Times New Roman" panose="02020603050405020304" pitchFamily="18" charset="0"/>
              </a:rPr>
              <a:t>slides for the final presentation. </a:t>
            </a:r>
          </a:p>
          <a:p>
            <a:pPr>
              <a:buFont typeface="Arial" panose="020B0604020202020204" pitchFamily="34" charset="0"/>
              <a:buChar char="•"/>
            </a:pPr>
            <a:r>
              <a:rPr lang="en-CA" sz="1000" dirty="0">
                <a:effectLst/>
                <a:latin typeface="Times New Roman" panose="02020603050405020304" pitchFamily="18" charset="0"/>
                <a:cs typeface="Times New Roman" panose="02020603050405020304" pitchFamily="18" charset="0"/>
              </a:rPr>
              <a:t>Contributed to the </a:t>
            </a:r>
            <a:r>
              <a:rPr lang="en-CA" sz="1000" b="1" dirty="0">
                <a:effectLst/>
                <a:latin typeface="Times New Roman" panose="02020603050405020304" pitchFamily="18" charset="0"/>
                <a:cs typeface="Times New Roman" panose="02020603050405020304" pitchFamily="18" charset="0"/>
              </a:rPr>
              <a:t>report sections </a:t>
            </a:r>
            <a:r>
              <a:rPr lang="en-CA" sz="1000" dirty="0">
                <a:effectLst/>
                <a:latin typeface="Times New Roman" panose="02020603050405020304" pitchFamily="18" charset="0"/>
                <a:cs typeface="Times New Roman" panose="02020603050405020304" pitchFamily="18" charset="0"/>
              </a:rPr>
              <a:t>related to storage setup and data governance. </a:t>
            </a:r>
          </a:p>
          <a:p>
            <a:endParaRPr lang="en-US" sz="1000" dirty="0"/>
          </a:p>
        </p:txBody>
      </p:sp>
    </p:spTree>
    <p:extLst>
      <p:ext uri="{BB962C8B-B14F-4D97-AF65-F5344CB8AC3E}">
        <p14:creationId xmlns:p14="http://schemas.microsoft.com/office/powerpoint/2010/main" val="61256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D841-A685-D58C-EB92-E72F404671DE}"/>
              </a:ext>
            </a:extLst>
          </p:cNvPr>
          <p:cNvSpPr>
            <a:spLocks noGrp="1"/>
          </p:cNvSpPr>
          <p:nvPr>
            <p:ph type="title"/>
          </p:nvPr>
        </p:nvSpPr>
        <p:spPr/>
        <p:txBody>
          <a:bodyPr/>
          <a:lstStyle/>
          <a:p>
            <a:r>
              <a:rPr lang="en-CA" dirty="0"/>
              <a:t>Challenges, Learnings, and Future Scope</a:t>
            </a:r>
            <a:endParaRPr lang="en-US" dirty="0"/>
          </a:p>
        </p:txBody>
      </p:sp>
      <p:sp>
        <p:nvSpPr>
          <p:cNvPr id="3" name="Content Placeholder 2">
            <a:extLst>
              <a:ext uri="{FF2B5EF4-FFF2-40B4-BE49-F238E27FC236}">
                <a16:creationId xmlns:a16="http://schemas.microsoft.com/office/drawing/2014/main" id="{27BB9634-BA74-5480-20D4-29C687AEBB39}"/>
              </a:ext>
            </a:extLst>
          </p:cNvPr>
          <p:cNvSpPr>
            <a:spLocks noGrp="1"/>
          </p:cNvSpPr>
          <p:nvPr>
            <p:ph idx="1"/>
          </p:nvPr>
        </p:nvSpPr>
        <p:spPr/>
        <p:txBody>
          <a:bodyPr>
            <a:normAutofit fontScale="92500" lnSpcReduction="20000"/>
          </a:bodyPr>
          <a:lstStyle/>
          <a:p>
            <a:pPr>
              <a:buNone/>
            </a:pPr>
            <a:r>
              <a:rPr lang="en-CA" b="1" dirty="0"/>
              <a:t>Challenges Faced</a:t>
            </a:r>
            <a:endParaRPr lang="en-CA" dirty="0"/>
          </a:p>
          <a:p>
            <a:pPr>
              <a:buFont typeface="Arial" panose="020B0604020202020204" pitchFamily="34" charset="0"/>
              <a:buChar char="•"/>
            </a:pPr>
            <a:r>
              <a:rPr lang="en-CA" dirty="0"/>
              <a:t>Handling large-scale datasets across distributed systems.</a:t>
            </a:r>
          </a:p>
          <a:p>
            <a:pPr>
              <a:buFont typeface="Arial" panose="020B0604020202020204" pitchFamily="34" charset="0"/>
              <a:buChar char="•"/>
            </a:pPr>
            <a:r>
              <a:rPr lang="en-CA" dirty="0"/>
              <a:t>Ensuring schema integrity across raw and transformed zones.</a:t>
            </a:r>
          </a:p>
          <a:p>
            <a:pPr>
              <a:buFont typeface="Arial" panose="020B0604020202020204" pitchFamily="34" charset="0"/>
              <a:buChar char="•"/>
            </a:pPr>
            <a:r>
              <a:rPr lang="en-CA" dirty="0"/>
              <a:t>Efficient joins in </a:t>
            </a:r>
            <a:r>
              <a:rPr lang="en-CA" dirty="0" err="1"/>
              <a:t>PySpark</a:t>
            </a:r>
            <a:r>
              <a:rPr lang="en-CA" dirty="0"/>
              <a:t> and optimization of Power BI visuals.</a:t>
            </a:r>
          </a:p>
          <a:p>
            <a:pPr>
              <a:buNone/>
            </a:pPr>
            <a:r>
              <a:rPr lang="en-CA" b="1" dirty="0"/>
              <a:t>Learnings</a:t>
            </a:r>
            <a:endParaRPr lang="en-CA" dirty="0"/>
          </a:p>
          <a:p>
            <a:pPr>
              <a:buFont typeface="Arial" panose="020B0604020202020204" pitchFamily="34" charset="0"/>
              <a:buChar char="•"/>
            </a:pPr>
            <a:r>
              <a:rPr lang="en-CA" dirty="0"/>
              <a:t>Hands-on with Azure-native services.</a:t>
            </a:r>
          </a:p>
          <a:p>
            <a:pPr>
              <a:buFont typeface="Arial" panose="020B0604020202020204" pitchFamily="34" charset="0"/>
              <a:buChar char="•"/>
            </a:pPr>
            <a:r>
              <a:rPr lang="en-CA" dirty="0"/>
              <a:t>Best practices in medallion architecture and modular pipeline design.</a:t>
            </a:r>
          </a:p>
          <a:p>
            <a:pPr>
              <a:buFont typeface="Arial" panose="020B0604020202020204" pitchFamily="34" charset="0"/>
              <a:buChar char="•"/>
            </a:pPr>
            <a:r>
              <a:rPr lang="en-CA" dirty="0"/>
              <a:t>Real-world visualization aligned with policy and community impact.</a:t>
            </a:r>
          </a:p>
          <a:p>
            <a:endParaRPr lang="en-US" dirty="0"/>
          </a:p>
        </p:txBody>
      </p:sp>
    </p:spTree>
    <p:extLst>
      <p:ext uri="{BB962C8B-B14F-4D97-AF65-F5344CB8AC3E}">
        <p14:creationId xmlns:p14="http://schemas.microsoft.com/office/powerpoint/2010/main" val="13415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BBF1-2E43-D291-8DE5-3669F7D12702}"/>
              </a:ext>
            </a:extLst>
          </p:cNvPr>
          <p:cNvSpPr>
            <a:spLocks noGrp="1"/>
          </p:cNvSpPr>
          <p:nvPr>
            <p:ph type="title"/>
          </p:nvPr>
        </p:nvSpPr>
        <p:spPr/>
        <p:txBody>
          <a:bodyPr/>
          <a:lstStyle/>
          <a:p>
            <a:r>
              <a:rPr lang="en-CA" dirty="0"/>
              <a:t>Challenges, Learnings, and Future Scope</a:t>
            </a:r>
            <a:endParaRPr lang="en-US" dirty="0"/>
          </a:p>
        </p:txBody>
      </p:sp>
      <p:sp>
        <p:nvSpPr>
          <p:cNvPr id="3" name="Content Placeholder 2">
            <a:extLst>
              <a:ext uri="{FF2B5EF4-FFF2-40B4-BE49-F238E27FC236}">
                <a16:creationId xmlns:a16="http://schemas.microsoft.com/office/drawing/2014/main" id="{5A97F492-FA10-DD53-70D4-DDA5669951F2}"/>
              </a:ext>
            </a:extLst>
          </p:cNvPr>
          <p:cNvSpPr>
            <a:spLocks noGrp="1"/>
          </p:cNvSpPr>
          <p:nvPr>
            <p:ph idx="1"/>
          </p:nvPr>
        </p:nvSpPr>
        <p:spPr/>
        <p:txBody>
          <a:bodyPr>
            <a:normAutofit/>
          </a:bodyPr>
          <a:lstStyle/>
          <a:p>
            <a:pPr marL="0" indent="0">
              <a:buNone/>
            </a:pPr>
            <a:r>
              <a:rPr lang="en-CA" sz="1900" dirty="0"/>
              <a:t>What next?</a:t>
            </a:r>
          </a:p>
          <a:p>
            <a:pPr>
              <a:buFont typeface="Arial" panose="020B0604020202020204" pitchFamily="34" charset="0"/>
              <a:buChar char="•"/>
            </a:pPr>
            <a:r>
              <a:rPr lang="en-CA" sz="1900" dirty="0"/>
              <a:t>Automate pipeline triggers and monitoring</a:t>
            </a:r>
          </a:p>
          <a:p>
            <a:pPr>
              <a:buFont typeface="Arial" panose="020B0604020202020204" pitchFamily="34" charset="0"/>
              <a:buChar char="•"/>
            </a:pPr>
            <a:r>
              <a:rPr lang="en-CA" sz="1900" dirty="0"/>
              <a:t>Add more real-time data feeds</a:t>
            </a:r>
          </a:p>
          <a:p>
            <a:pPr>
              <a:buFont typeface="Arial" panose="020B0604020202020204" pitchFamily="34" charset="0"/>
              <a:buChar char="•"/>
            </a:pPr>
            <a:r>
              <a:rPr lang="en-CA" sz="1900" dirty="0"/>
              <a:t>Expand Power BI with drilldowns and user filters</a:t>
            </a:r>
          </a:p>
          <a:p>
            <a:pPr>
              <a:buFont typeface="Arial" panose="020B0604020202020204" pitchFamily="34" charset="0"/>
              <a:buChar char="•"/>
            </a:pPr>
            <a:endParaRPr lang="en-CA" sz="1900" dirty="0"/>
          </a:p>
          <a:p>
            <a:pPr marL="0" indent="0">
              <a:buNone/>
            </a:pPr>
            <a:r>
              <a:rPr lang="en-CA" sz="1900" dirty="0"/>
              <a:t>GitHub link - </a:t>
            </a:r>
            <a:r>
              <a:rPr lang="en-CA" sz="1600" dirty="0">
                <a:hlinkClick r:id="rId2" tooltip="https://github.com/yvikasofficial/data_arch_final_project"/>
              </a:rPr>
              <a:t>https://github.com/yvikasofficial/data_arch_final_project</a:t>
            </a:r>
            <a:endParaRPr lang="en-CA" sz="1900" dirty="0"/>
          </a:p>
          <a:p>
            <a:endParaRPr lang="en-US" sz="1900" dirty="0"/>
          </a:p>
        </p:txBody>
      </p:sp>
    </p:spTree>
    <p:extLst>
      <p:ext uri="{BB962C8B-B14F-4D97-AF65-F5344CB8AC3E}">
        <p14:creationId xmlns:p14="http://schemas.microsoft.com/office/powerpoint/2010/main" val="170354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1FE80E8-59F3-ECB9-30B7-3DB6A64F1B7E}"/>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4800"/>
              <a:t>Thank you</a:t>
            </a:r>
          </a:p>
        </p:txBody>
      </p:sp>
      <p:cxnSp>
        <p:nvCxnSpPr>
          <p:cNvPr id="22" name="Straight Connector 21">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74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9763-1F14-BEF2-EB8E-2259644B3DB0}"/>
              </a:ext>
            </a:extLst>
          </p:cNvPr>
          <p:cNvSpPr>
            <a:spLocks noGrp="1"/>
          </p:cNvSpPr>
          <p:nvPr>
            <p:ph type="title"/>
          </p:nvPr>
        </p:nvSpPr>
        <p:spPr/>
        <p:txBody>
          <a:bodyPr/>
          <a:lstStyle/>
          <a:p>
            <a:r>
              <a:rPr lang="en-US" dirty="0"/>
              <a:t>Team contributions</a:t>
            </a:r>
          </a:p>
        </p:txBody>
      </p:sp>
      <p:sp>
        <p:nvSpPr>
          <p:cNvPr id="3" name="Content Placeholder 2">
            <a:extLst>
              <a:ext uri="{FF2B5EF4-FFF2-40B4-BE49-F238E27FC236}">
                <a16:creationId xmlns:a16="http://schemas.microsoft.com/office/drawing/2014/main" id="{971A2785-6E46-44FD-7CE2-8AB9D49B456D}"/>
              </a:ext>
            </a:extLst>
          </p:cNvPr>
          <p:cNvSpPr>
            <a:spLocks noGrp="1"/>
          </p:cNvSpPr>
          <p:nvPr>
            <p:ph idx="1"/>
          </p:nvPr>
        </p:nvSpPr>
        <p:spPr/>
        <p:txBody>
          <a:bodyPr>
            <a:normAutofit fontScale="70000" lnSpcReduction="20000"/>
          </a:bodyPr>
          <a:lstStyle/>
          <a:p>
            <a:pPr marL="0" indent="0">
              <a:buNone/>
            </a:pPr>
            <a:r>
              <a:rPr lang="en-CA" sz="2000" b="1" dirty="0">
                <a:effectLst/>
                <a:latin typeface="TimesNewRomanPS"/>
              </a:rPr>
              <a:t>Vikas </a:t>
            </a:r>
            <a:r>
              <a:rPr lang="en-CA" sz="2000" b="1" dirty="0" err="1">
                <a:effectLst/>
                <a:latin typeface="TimesNewRomanPS"/>
              </a:rPr>
              <a:t>Yellapu</a:t>
            </a:r>
            <a:r>
              <a:rPr lang="en-CA" sz="2000" b="1" dirty="0">
                <a:effectLst/>
                <a:latin typeface="TimesNewRomanPS"/>
              </a:rPr>
              <a:t> </a:t>
            </a:r>
            <a:endParaRPr lang="en-CA" sz="2000" dirty="0">
              <a:effectLst/>
              <a:latin typeface="SymbolMT"/>
            </a:endParaRPr>
          </a:p>
          <a:p>
            <a:pPr>
              <a:buFont typeface="Arial" panose="020B0604020202020204" pitchFamily="34" charset="0"/>
              <a:buChar char="•"/>
            </a:pPr>
            <a:r>
              <a:rPr lang="en-CA" sz="2000" dirty="0">
                <a:effectLst/>
                <a:latin typeface="TimesNewRomanPSMT"/>
              </a:rPr>
              <a:t>Developed scalable </a:t>
            </a:r>
            <a:r>
              <a:rPr lang="en-CA" sz="2000" b="1" dirty="0">
                <a:effectLst/>
                <a:latin typeface="TimesNewRomanPS"/>
              </a:rPr>
              <a:t>data transformation workflows </a:t>
            </a:r>
            <a:r>
              <a:rPr lang="en-CA" sz="2000" dirty="0">
                <a:effectLst/>
                <a:latin typeface="TimesNewRomanPSMT"/>
              </a:rPr>
              <a:t>using </a:t>
            </a:r>
            <a:r>
              <a:rPr lang="en-CA" sz="2000" b="1" dirty="0">
                <a:effectLst/>
                <a:latin typeface="TimesNewRomanPS"/>
              </a:rPr>
              <a:t>Azure Databricks</a:t>
            </a:r>
            <a:r>
              <a:rPr lang="en-CA" sz="2000" dirty="0">
                <a:effectLst/>
                <a:latin typeface="TimesNewRomanPSMT"/>
              </a:rPr>
              <a:t>, handling data cleansing </a:t>
            </a:r>
            <a:endParaRPr lang="en-CA" sz="2000" dirty="0">
              <a:effectLst/>
              <a:latin typeface="SymbolMT"/>
            </a:endParaRPr>
          </a:p>
          <a:p>
            <a:pPr>
              <a:buFont typeface="Arial" panose="020B0604020202020204" pitchFamily="34" charset="0"/>
              <a:buChar char="•"/>
            </a:pPr>
            <a:r>
              <a:rPr lang="en-CA" sz="2000" dirty="0">
                <a:effectLst/>
                <a:latin typeface="TimesNewRomanPSMT"/>
              </a:rPr>
              <a:t>Maintained Databricks </a:t>
            </a:r>
            <a:r>
              <a:rPr lang="en-CA" sz="2000" b="1" dirty="0">
                <a:effectLst/>
                <a:latin typeface="TimesNewRomanPS"/>
              </a:rPr>
              <a:t>notebooks </a:t>
            </a:r>
            <a:r>
              <a:rPr lang="en-CA" sz="2000" dirty="0">
                <a:effectLst/>
                <a:latin typeface="TimesNewRomanPSMT"/>
              </a:rPr>
              <a:t>for ETL processing, with integration into the cloud pipeline. </a:t>
            </a:r>
            <a:endParaRPr lang="en-CA" sz="2000" dirty="0">
              <a:effectLst/>
              <a:latin typeface="SymbolMT"/>
            </a:endParaRPr>
          </a:p>
          <a:p>
            <a:pPr>
              <a:buFont typeface="Arial" panose="020B0604020202020204" pitchFamily="34" charset="0"/>
              <a:buChar char="•"/>
            </a:pPr>
            <a:r>
              <a:rPr lang="en-CA" sz="2000" dirty="0">
                <a:effectLst/>
                <a:latin typeface="TimesNewRomanPSMT"/>
              </a:rPr>
              <a:t>Documented the </a:t>
            </a:r>
            <a:r>
              <a:rPr lang="en-CA" sz="2000" b="1" dirty="0">
                <a:effectLst/>
                <a:latin typeface="TimesNewRomanPS"/>
              </a:rPr>
              <a:t>Data Processing &amp; Transformation </a:t>
            </a:r>
            <a:r>
              <a:rPr lang="en-CA" sz="2000" dirty="0">
                <a:effectLst/>
                <a:latin typeface="TimesNewRomanPSMT"/>
              </a:rPr>
              <a:t>aspects of the project </a:t>
            </a:r>
            <a:endParaRPr lang="en-CA" sz="2000" dirty="0">
              <a:effectLst/>
              <a:latin typeface="SymbolMT"/>
            </a:endParaRPr>
          </a:p>
          <a:p>
            <a:pPr>
              <a:buFont typeface="Arial" panose="020B0604020202020204" pitchFamily="34" charset="0"/>
              <a:buChar char="•"/>
            </a:pPr>
            <a:r>
              <a:rPr lang="en-CA" sz="2000" dirty="0">
                <a:effectLst/>
                <a:latin typeface="TimesNewRomanPSMT"/>
              </a:rPr>
              <a:t>Created corresponding slides and visualizations for </a:t>
            </a:r>
            <a:r>
              <a:rPr lang="en-CA" sz="2000" b="1" dirty="0">
                <a:effectLst/>
                <a:latin typeface="TimesNewRomanPS"/>
              </a:rPr>
              <a:t>Databricks processing </a:t>
            </a:r>
            <a:r>
              <a:rPr lang="en-CA" sz="2000" dirty="0">
                <a:effectLst/>
                <a:latin typeface="TimesNewRomanPSMT"/>
              </a:rPr>
              <a:t>in the presentation. </a:t>
            </a:r>
            <a:endParaRPr lang="en-CA" sz="2000" dirty="0">
              <a:effectLst/>
              <a:latin typeface="SymbolMT"/>
            </a:endParaRPr>
          </a:p>
          <a:p>
            <a:pPr marL="0" indent="0">
              <a:buNone/>
            </a:pPr>
            <a:r>
              <a:rPr lang="en-CA" sz="2000" b="1" dirty="0">
                <a:effectLst/>
                <a:latin typeface="TimesNewRomanPS"/>
              </a:rPr>
              <a:t>Sriram Sai </a:t>
            </a:r>
            <a:r>
              <a:rPr lang="en-CA" sz="2000" b="1" dirty="0" err="1">
                <a:effectLst/>
                <a:latin typeface="TimesNewRomanPS"/>
              </a:rPr>
              <a:t>Bokka</a:t>
            </a:r>
            <a:r>
              <a:rPr lang="en-CA" sz="2000" b="1" dirty="0">
                <a:effectLst/>
                <a:latin typeface="TimesNewRomanPS"/>
              </a:rPr>
              <a:t> </a:t>
            </a:r>
            <a:endParaRPr lang="en-CA" sz="2000" dirty="0">
              <a:effectLst/>
              <a:latin typeface="SymbolMT"/>
            </a:endParaRPr>
          </a:p>
          <a:p>
            <a:pPr>
              <a:buFont typeface="Arial" panose="020B0604020202020204" pitchFamily="34" charset="0"/>
              <a:buChar char="•"/>
            </a:pPr>
            <a:r>
              <a:rPr lang="en-CA" sz="2000" dirty="0">
                <a:effectLst/>
                <a:latin typeface="TimesNewRomanPSMT"/>
              </a:rPr>
              <a:t>Configured </a:t>
            </a:r>
            <a:r>
              <a:rPr lang="en-CA" sz="2000" b="1" dirty="0">
                <a:effectLst/>
                <a:latin typeface="TimesNewRomanPS"/>
              </a:rPr>
              <a:t>Azure Synapse Analytics </a:t>
            </a:r>
            <a:r>
              <a:rPr lang="en-CA" sz="2000" dirty="0">
                <a:effectLst/>
                <a:latin typeface="TimesNewRomanPSMT"/>
              </a:rPr>
              <a:t>to query transformed data stored in Data Lake Gen2. </a:t>
            </a:r>
            <a:endParaRPr lang="en-CA" sz="2000" dirty="0">
              <a:effectLst/>
              <a:latin typeface="SymbolMT"/>
            </a:endParaRPr>
          </a:p>
          <a:p>
            <a:pPr>
              <a:buFont typeface="Arial" panose="020B0604020202020204" pitchFamily="34" charset="0"/>
              <a:buChar char="•"/>
            </a:pPr>
            <a:r>
              <a:rPr lang="en-CA" sz="2000" dirty="0">
                <a:effectLst/>
                <a:latin typeface="TimesNewRomanPSMT"/>
              </a:rPr>
              <a:t>Built and published interactive </a:t>
            </a:r>
            <a:r>
              <a:rPr lang="en-CA" sz="2000" b="1" dirty="0">
                <a:effectLst/>
                <a:latin typeface="TimesNewRomanPS"/>
              </a:rPr>
              <a:t>Power BI dashboards </a:t>
            </a:r>
            <a:r>
              <a:rPr lang="en-CA" sz="2000" dirty="0">
                <a:effectLst/>
                <a:latin typeface="TimesNewRomanPSMT"/>
              </a:rPr>
              <a:t>for data visualization and reporting. </a:t>
            </a:r>
            <a:endParaRPr lang="en-CA" sz="2000" dirty="0">
              <a:effectLst/>
              <a:latin typeface="SymbolMT"/>
            </a:endParaRPr>
          </a:p>
          <a:p>
            <a:pPr>
              <a:buFont typeface="Arial" panose="020B0604020202020204" pitchFamily="34" charset="0"/>
              <a:buChar char="•"/>
            </a:pPr>
            <a:r>
              <a:rPr lang="en-CA" sz="2000" dirty="0">
                <a:effectLst/>
                <a:latin typeface="TimesNewRomanPSMT"/>
              </a:rPr>
              <a:t>Drafted the </a:t>
            </a:r>
            <a:r>
              <a:rPr lang="en-CA" sz="2000" b="1" dirty="0">
                <a:effectLst/>
                <a:latin typeface="TimesNewRomanPS"/>
              </a:rPr>
              <a:t>Data Analytics &amp; Visualization </a:t>
            </a:r>
            <a:r>
              <a:rPr lang="en-CA" sz="2000" dirty="0">
                <a:effectLst/>
                <a:latin typeface="TimesNewRomanPSMT"/>
              </a:rPr>
              <a:t>sections in the report </a:t>
            </a:r>
            <a:endParaRPr lang="en-CA" sz="2000" dirty="0">
              <a:effectLst/>
              <a:latin typeface="SymbolMT"/>
            </a:endParaRPr>
          </a:p>
          <a:p>
            <a:pPr>
              <a:buFont typeface="Arial" panose="020B0604020202020204" pitchFamily="34" charset="0"/>
              <a:buChar char="•"/>
            </a:pPr>
            <a:r>
              <a:rPr lang="en-CA" sz="2000" dirty="0">
                <a:effectLst/>
                <a:latin typeface="TimesNewRomanPSMT"/>
              </a:rPr>
              <a:t>Presented insights and dashboard walkthroughs during the </a:t>
            </a:r>
            <a:r>
              <a:rPr lang="en-CA" sz="2000" b="1" dirty="0">
                <a:effectLst/>
                <a:latin typeface="TimesNewRomanPS"/>
              </a:rPr>
              <a:t>final project presentation</a:t>
            </a:r>
            <a:r>
              <a:rPr lang="en-CA" sz="2000" dirty="0">
                <a:effectLst/>
                <a:latin typeface="TimesNewRomanPSMT"/>
              </a:rPr>
              <a:t>. </a:t>
            </a:r>
            <a:endParaRPr lang="en-CA" sz="2000" dirty="0">
              <a:effectLst/>
              <a:latin typeface="SymbolMT"/>
            </a:endParaRPr>
          </a:p>
          <a:p>
            <a:endParaRPr lang="en-US" dirty="0"/>
          </a:p>
        </p:txBody>
      </p:sp>
    </p:spTree>
    <p:extLst>
      <p:ext uri="{BB962C8B-B14F-4D97-AF65-F5344CB8AC3E}">
        <p14:creationId xmlns:p14="http://schemas.microsoft.com/office/powerpoint/2010/main" val="346116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2F37-A673-6A6A-4E9C-71934FFFBF51}"/>
              </a:ext>
            </a:extLst>
          </p:cNvPr>
          <p:cNvSpPr>
            <a:spLocks noGrp="1"/>
          </p:cNvSpPr>
          <p:nvPr>
            <p:ph type="title"/>
          </p:nvPr>
        </p:nvSpPr>
        <p:spPr/>
        <p:txBody>
          <a:bodyPr/>
          <a:lstStyle/>
          <a:p>
            <a:r>
              <a:rPr lang="en-CA" dirty="0"/>
              <a:t>What is the FEMA Public Assistance Dataset?</a:t>
            </a:r>
            <a:endParaRPr lang="en-US" dirty="0"/>
          </a:p>
        </p:txBody>
      </p:sp>
      <p:sp>
        <p:nvSpPr>
          <p:cNvPr id="3" name="Content Placeholder 2">
            <a:extLst>
              <a:ext uri="{FF2B5EF4-FFF2-40B4-BE49-F238E27FC236}">
                <a16:creationId xmlns:a16="http://schemas.microsoft.com/office/drawing/2014/main" id="{BED92EF9-7E55-86DD-D0BA-100A4A65B17E}"/>
              </a:ext>
            </a:extLst>
          </p:cNvPr>
          <p:cNvSpPr>
            <a:spLocks noGrp="1"/>
          </p:cNvSpPr>
          <p:nvPr>
            <p:ph idx="1"/>
          </p:nvPr>
        </p:nvSpPr>
        <p:spPr>
          <a:xfrm>
            <a:off x="1451579" y="2015732"/>
            <a:ext cx="10510777" cy="3450613"/>
          </a:xfrm>
        </p:spPr>
        <p:txBody>
          <a:bodyPr>
            <a:normAutofit/>
          </a:bodyPr>
          <a:lstStyle/>
          <a:p>
            <a:pPr algn="just"/>
            <a:r>
              <a:rPr lang="en-CA" sz="1900" dirty="0"/>
              <a:t>Provided by FEMA via </a:t>
            </a:r>
            <a:r>
              <a:rPr lang="en-CA" sz="1900" dirty="0" err="1"/>
              <a:t>OpenFEMA</a:t>
            </a:r>
            <a:r>
              <a:rPr lang="en-CA" sz="1900" dirty="0"/>
              <a:t> portal as a public dataset.</a:t>
            </a:r>
          </a:p>
          <a:p>
            <a:pPr algn="just"/>
            <a:r>
              <a:rPr lang="en-CA" sz="1900" dirty="0"/>
              <a:t>Contains detailed information on federally funded disaster recovery projects.</a:t>
            </a:r>
          </a:p>
          <a:p>
            <a:pPr algn="just"/>
            <a:r>
              <a:rPr lang="en-CA" sz="1900" dirty="0"/>
              <a:t>Covers disaster types like hurricanes, floods, wildfires, and earthquakes.</a:t>
            </a:r>
          </a:p>
          <a:p>
            <a:pPr algn="just"/>
            <a:r>
              <a:rPr lang="en-CA" sz="1900" dirty="0"/>
              <a:t>Key fields: funding amounts, applicant types, damage categories, location data, and project statuses.</a:t>
            </a:r>
          </a:p>
          <a:p>
            <a:pPr algn="just"/>
            <a:r>
              <a:rPr lang="en-CA" sz="1900" dirty="0"/>
              <a:t>Data is updated frequently and available via HTTP endpoints for automated ingestion.</a:t>
            </a:r>
          </a:p>
          <a:p>
            <a:endParaRPr lang="en-US" sz="1900" dirty="0"/>
          </a:p>
        </p:txBody>
      </p:sp>
    </p:spTree>
    <p:extLst>
      <p:ext uri="{BB962C8B-B14F-4D97-AF65-F5344CB8AC3E}">
        <p14:creationId xmlns:p14="http://schemas.microsoft.com/office/powerpoint/2010/main" val="20667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F6BD-DA27-3323-F9D0-2871E4DB754F}"/>
              </a:ext>
            </a:extLst>
          </p:cNvPr>
          <p:cNvSpPr>
            <a:spLocks noGrp="1"/>
          </p:cNvSpPr>
          <p:nvPr>
            <p:ph type="title"/>
          </p:nvPr>
        </p:nvSpPr>
        <p:spPr/>
        <p:txBody>
          <a:bodyPr/>
          <a:lstStyle/>
          <a:p>
            <a:r>
              <a:rPr lang="en-CA" dirty="0"/>
              <a:t>Why This Dataset &amp; Project Goals</a:t>
            </a:r>
            <a:endParaRPr lang="en-US" dirty="0"/>
          </a:p>
        </p:txBody>
      </p:sp>
      <p:sp>
        <p:nvSpPr>
          <p:cNvPr id="3" name="Content Placeholder 2">
            <a:extLst>
              <a:ext uri="{FF2B5EF4-FFF2-40B4-BE49-F238E27FC236}">
                <a16:creationId xmlns:a16="http://schemas.microsoft.com/office/drawing/2014/main" id="{4DC1DDA2-35F8-DBD9-666C-ECD3FBEF77C0}"/>
              </a:ext>
            </a:extLst>
          </p:cNvPr>
          <p:cNvSpPr>
            <a:spLocks noGrp="1"/>
          </p:cNvSpPr>
          <p:nvPr>
            <p:ph idx="1"/>
          </p:nvPr>
        </p:nvSpPr>
        <p:spPr/>
        <p:txBody>
          <a:bodyPr>
            <a:normAutofit fontScale="92500" lnSpcReduction="20000"/>
          </a:bodyPr>
          <a:lstStyle/>
          <a:p>
            <a:pPr>
              <a:buNone/>
            </a:pPr>
            <a:r>
              <a:rPr lang="en-CA" b="1" dirty="0"/>
              <a:t>Why FEMA Data?</a:t>
            </a:r>
            <a:endParaRPr lang="en-CA" dirty="0"/>
          </a:p>
          <a:p>
            <a:pPr>
              <a:buFont typeface="Arial" panose="020B0604020202020204" pitchFamily="34" charset="0"/>
              <a:buChar char="•"/>
            </a:pPr>
            <a:r>
              <a:rPr lang="en-CA" dirty="0"/>
              <a:t>Real-world relevance in disaster recovery and public transparency.</a:t>
            </a:r>
          </a:p>
          <a:p>
            <a:pPr>
              <a:buFont typeface="Arial" panose="020B0604020202020204" pitchFamily="34" charset="0"/>
              <a:buChar char="•"/>
            </a:pPr>
            <a:r>
              <a:rPr lang="en-CA" dirty="0"/>
              <a:t>Open, accessible, and updated—ideal for cloud integration.</a:t>
            </a:r>
          </a:p>
          <a:p>
            <a:pPr>
              <a:buFont typeface="Arial" panose="020B0604020202020204" pitchFamily="34" charset="0"/>
              <a:buChar char="•"/>
            </a:pPr>
            <a:r>
              <a:rPr lang="en-CA" dirty="0"/>
              <a:t>Suitable for learning scalable, production-grade pipelines.</a:t>
            </a:r>
          </a:p>
          <a:p>
            <a:pPr>
              <a:buNone/>
            </a:pPr>
            <a:r>
              <a:rPr lang="en-CA" b="1" dirty="0"/>
              <a:t>Project Objectives</a:t>
            </a:r>
            <a:endParaRPr lang="en-CA" dirty="0"/>
          </a:p>
          <a:p>
            <a:pPr>
              <a:buFont typeface="Arial" panose="020B0604020202020204" pitchFamily="34" charset="0"/>
              <a:buChar char="•"/>
            </a:pPr>
            <a:r>
              <a:rPr lang="en-CA" dirty="0"/>
              <a:t>Build an automated cloud data pipeline.</a:t>
            </a:r>
          </a:p>
          <a:p>
            <a:pPr>
              <a:buFont typeface="Arial" panose="020B0604020202020204" pitchFamily="34" charset="0"/>
              <a:buChar char="•"/>
            </a:pPr>
            <a:r>
              <a:rPr lang="en-CA" dirty="0"/>
              <a:t>Clean, transform, and enrich the data using modern tools.</a:t>
            </a:r>
          </a:p>
          <a:p>
            <a:pPr>
              <a:buFont typeface="Arial" panose="020B0604020202020204" pitchFamily="34" charset="0"/>
              <a:buChar char="•"/>
            </a:pPr>
            <a:r>
              <a:rPr lang="en-CA" dirty="0"/>
              <a:t>Deliver interactive, actionable insights via Power BI.</a:t>
            </a:r>
          </a:p>
          <a:p>
            <a:endParaRPr lang="en-US" dirty="0"/>
          </a:p>
        </p:txBody>
      </p:sp>
    </p:spTree>
    <p:extLst>
      <p:ext uri="{BB962C8B-B14F-4D97-AF65-F5344CB8AC3E}">
        <p14:creationId xmlns:p14="http://schemas.microsoft.com/office/powerpoint/2010/main" val="296370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4A84-6FCA-C7C0-1F8C-7D55CFFA583F}"/>
              </a:ext>
            </a:extLst>
          </p:cNvPr>
          <p:cNvSpPr>
            <a:spLocks noGrp="1"/>
          </p:cNvSpPr>
          <p:nvPr>
            <p:ph type="title"/>
          </p:nvPr>
        </p:nvSpPr>
        <p:spPr/>
        <p:txBody>
          <a:bodyPr/>
          <a:lstStyle/>
          <a:p>
            <a:r>
              <a:rPr lang="en-CA" dirty="0"/>
              <a:t>Tools &amp; Technologies Used</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CE4A9219-C055-EAC7-EB48-FF28422D3DAC}"/>
              </a:ext>
            </a:extLst>
          </p:cNvPr>
          <p:cNvPicPr>
            <a:picLocks noGrp="1" noChangeAspect="1"/>
          </p:cNvPicPr>
          <p:nvPr>
            <p:ph idx="1"/>
          </p:nvPr>
        </p:nvPicPr>
        <p:blipFill>
          <a:blip r:embed="rId2"/>
          <a:stretch>
            <a:fillRect/>
          </a:stretch>
        </p:blipFill>
        <p:spPr>
          <a:xfrm>
            <a:off x="3057525" y="2016125"/>
            <a:ext cx="6400799" cy="3449638"/>
          </a:xfrm>
        </p:spPr>
      </p:pic>
    </p:spTree>
    <p:extLst>
      <p:ext uri="{BB962C8B-B14F-4D97-AF65-F5344CB8AC3E}">
        <p14:creationId xmlns:p14="http://schemas.microsoft.com/office/powerpoint/2010/main" val="331142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0AC9-755C-31DD-6E10-3FE31E074F28}"/>
              </a:ext>
            </a:extLst>
          </p:cNvPr>
          <p:cNvSpPr>
            <a:spLocks noGrp="1"/>
          </p:cNvSpPr>
          <p:nvPr>
            <p:ph type="title"/>
          </p:nvPr>
        </p:nvSpPr>
        <p:spPr/>
        <p:txBody>
          <a:bodyPr/>
          <a:lstStyle/>
          <a:p>
            <a:r>
              <a:rPr lang="en-CA" dirty="0"/>
              <a:t>Tools &amp; Technologies Used</a:t>
            </a:r>
            <a:endParaRPr lang="en-US" dirty="0"/>
          </a:p>
        </p:txBody>
      </p:sp>
      <p:sp>
        <p:nvSpPr>
          <p:cNvPr id="3" name="Content Placeholder 2">
            <a:extLst>
              <a:ext uri="{FF2B5EF4-FFF2-40B4-BE49-F238E27FC236}">
                <a16:creationId xmlns:a16="http://schemas.microsoft.com/office/drawing/2014/main" id="{1A35E2D8-10A8-F650-2F1A-3292BDF8B122}"/>
              </a:ext>
            </a:extLst>
          </p:cNvPr>
          <p:cNvSpPr>
            <a:spLocks noGrp="1"/>
          </p:cNvSpPr>
          <p:nvPr>
            <p:ph idx="1"/>
          </p:nvPr>
        </p:nvSpPr>
        <p:spPr>
          <a:xfrm>
            <a:off x="1451579" y="2015732"/>
            <a:ext cx="10047314" cy="3450613"/>
          </a:xfrm>
        </p:spPr>
        <p:txBody>
          <a:bodyPr>
            <a:normAutofit/>
          </a:bodyPr>
          <a:lstStyle/>
          <a:p>
            <a:r>
              <a:rPr lang="en-CA" sz="1900" b="1" dirty="0"/>
              <a:t>Azure Data Factory</a:t>
            </a:r>
            <a:r>
              <a:rPr lang="en-CA" sz="1900" dirty="0"/>
              <a:t> – Ingests raw data</a:t>
            </a:r>
          </a:p>
          <a:p>
            <a:r>
              <a:rPr lang="en-CA" sz="1900" b="1" dirty="0"/>
              <a:t>Azure Data Lake Gen2</a:t>
            </a:r>
            <a:r>
              <a:rPr lang="en-CA" sz="1900" dirty="0"/>
              <a:t> – Structured storage using bronze/silver/gold zones</a:t>
            </a:r>
          </a:p>
          <a:p>
            <a:r>
              <a:rPr lang="en-CA" sz="1900" b="1" dirty="0"/>
              <a:t>Azure Databricks</a:t>
            </a:r>
            <a:r>
              <a:rPr lang="en-CA" sz="1900" dirty="0"/>
              <a:t> – </a:t>
            </a:r>
            <a:r>
              <a:rPr lang="en-CA" sz="1900" dirty="0" err="1"/>
              <a:t>PySpark</a:t>
            </a:r>
            <a:r>
              <a:rPr lang="en-CA" sz="1900" dirty="0"/>
              <a:t> notebooks for transformation, cleaning, and enrichment</a:t>
            </a:r>
          </a:p>
          <a:p>
            <a:r>
              <a:rPr lang="en-CA" sz="1900" b="1" dirty="0"/>
              <a:t>Azure Synapse Analytics</a:t>
            </a:r>
            <a:r>
              <a:rPr lang="en-CA" sz="1900" dirty="0"/>
              <a:t> – External tables and SQL-based querying of transformed data</a:t>
            </a:r>
          </a:p>
          <a:p>
            <a:r>
              <a:rPr lang="en-CA" sz="1900" b="1" dirty="0"/>
              <a:t>Power BI</a:t>
            </a:r>
            <a:r>
              <a:rPr lang="en-CA" sz="1900" dirty="0"/>
              <a:t> – Visualization layer connected directly to Synapse</a:t>
            </a:r>
          </a:p>
          <a:p>
            <a:r>
              <a:rPr lang="en-CA" sz="1900" b="1" dirty="0"/>
              <a:t>GitHub</a:t>
            </a:r>
            <a:r>
              <a:rPr lang="en-CA" sz="1900" dirty="0"/>
              <a:t> – Hosts raw FEMA data accessed via ADF pipelines</a:t>
            </a:r>
          </a:p>
          <a:p>
            <a:pPr marL="0" indent="0">
              <a:buNone/>
            </a:pPr>
            <a:endParaRPr lang="en-US" sz="1900" dirty="0"/>
          </a:p>
        </p:txBody>
      </p:sp>
    </p:spTree>
    <p:extLst>
      <p:ext uri="{BB962C8B-B14F-4D97-AF65-F5344CB8AC3E}">
        <p14:creationId xmlns:p14="http://schemas.microsoft.com/office/powerpoint/2010/main" val="98875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B980-870D-338F-1DFE-3CE17ED78D5E}"/>
              </a:ext>
            </a:extLst>
          </p:cNvPr>
          <p:cNvSpPr>
            <a:spLocks noGrp="1"/>
          </p:cNvSpPr>
          <p:nvPr>
            <p:ph type="title"/>
          </p:nvPr>
        </p:nvSpPr>
        <p:spPr/>
        <p:txBody>
          <a:bodyPr/>
          <a:lstStyle/>
          <a:p>
            <a:r>
              <a:rPr lang="en-CA" dirty="0"/>
              <a:t>Architecture – End-to-End Pipeline</a:t>
            </a:r>
            <a:endParaRPr lang="en-US" dirty="0"/>
          </a:p>
        </p:txBody>
      </p:sp>
      <p:pic>
        <p:nvPicPr>
          <p:cNvPr id="5" name="Content Placeholder 4" descr="A diagram of a cloud data pipeline&#10;&#10;AI-generated content may be incorrect.">
            <a:extLst>
              <a:ext uri="{FF2B5EF4-FFF2-40B4-BE49-F238E27FC236}">
                <a16:creationId xmlns:a16="http://schemas.microsoft.com/office/drawing/2014/main" id="{C15F8C2D-FF35-FB2C-37CF-9BD153FEBE70}"/>
              </a:ext>
            </a:extLst>
          </p:cNvPr>
          <p:cNvPicPr>
            <a:picLocks noGrp="1" noChangeAspect="1"/>
          </p:cNvPicPr>
          <p:nvPr>
            <p:ph idx="1"/>
          </p:nvPr>
        </p:nvPicPr>
        <p:blipFill>
          <a:blip r:embed="rId2"/>
          <a:stretch>
            <a:fillRect/>
          </a:stretch>
        </p:blipFill>
        <p:spPr>
          <a:xfrm>
            <a:off x="3665934" y="2016125"/>
            <a:ext cx="5174457" cy="3449638"/>
          </a:xfrm>
        </p:spPr>
      </p:pic>
    </p:spTree>
    <p:extLst>
      <p:ext uri="{BB962C8B-B14F-4D97-AF65-F5344CB8AC3E}">
        <p14:creationId xmlns:p14="http://schemas.microsoft.com/office/powerpoint/2010/main" val="271917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1A20A-EDB2-581B-0788-4EE8BD1B75F9}"/>
              </a:ext>
            </a:extLst>
          </p:cNvPr>
          <p:cNvSpPr>
            <a:spLocks noGrp="1"/>
          </p:cNvSpPr>
          <p:nvPr>
            <p:ph type="title"/>
          </p:nvPr>
        </p:nvSpPr>
        <p:spPr/>
        <p:txBody>
          <a:bodyPr/>
          <a:lstStyle/>
          <a:p>
            <a:r>
              <a:rPr lang="en-CA" dirty="0"/>
              <a:t>Architecture – End-to-End Pipeline</a:t>
            </a:r>
            <a:endParaRPr lang="en-US" dirty="0"/>
          </a:p>
        </p:txBody>
      </p:sp>
      <p:sp>
        <p:nvSpPr>
          <p:cNvPr id="3" name="Content Placeholder 2">
            <a:extLst>
              <a:ext uri="{FF2B5EF4-FFF2-40B4-BE49-F238E27FC236}">
                <a16:creationId xmlns:a16="http://schemas.microsoft.com/office/drawing/2014/main" id="{DB867A1C-9546-75B2-E753-46F7083A8A2B}"/>
              </a:ext>
            </a:extLst>
          </p:cNvPr>
          <p:cNvSpPr>
            <a:spLocks noGrp="1"/>
          </p:cNvSpPr>
          <p:nvPr>
            <p:ph idx="1"/>
          </p:nvPr>
        </p:nvSpPr>
        <p:spPr/>
        <p:txBody>
          <a:bodyPr>
            <a:normAutofit/>
          </a:bodyPr>
          <a:lstStyle/>
          <a:p>
            <a:r>
              <a:rPr lang="en-CA" sz="1900" b="1" dirty="0"/>
              <a:t>Data Source:</a:t>
            </a:r>
            <a:r>
              <a:rPr lang="en-CA" sz="1900" dirty="0"/>
              <a:t> Public HTTP endpoint from GitHub </a:t>
            </a:r>
          </a:p>
          <a:p>
            <a:r>
              <a:rPr lang="en-CA" sz="1900" b="1" dirty="0"/>
              <a:t>Ingestion:</a:t>
            </a:r>
            <a:r>
              <a:rPr lang="en-CA" sz="1900" dirty="0"/>
              <a:t> Azure Data Factory pipelines with Lookup + </a:t>
            </a:r>
            <a:r>
              <a:rPr lang="en-CA" sz="1900" dirty="0" err="1"/>
              <a:t>ForEach</a:t>
            </a:r>
            <a:r>
              <a:rPr lang="en-CA" sz="1900" dirty="0"/>
              <a:t> + Copy activities.</a:t>
            </a:r>
          </a:p>
          <a:p>
            <a:r>
              <a:rPr lang="en-CA" sz="1900" b="1" dirty="0"/>
              <a:t>Raw Zone:</a:t>
            </a:r>
            <a:r>
              <a:rPr lang="en-CA" sz="1900" dirty="0"/>
              <a:t> Data Lake Gen2 – Bronze container.</a:t>
            </a:r>
          </a:p>
          <a:p>
            <a:r>
              <a:rPr lang="en-CA" sz="1900" b="1" dirty="0"/>
              <a:t>Transformation:</a:t>
            </a:r>
            <a:r>
              <a:rPr lang="en-CA" sz="1900" dirty="0"/>
              <a:t> Azure Databricks performs data cleaning and fills nulls.</a:t>
            </a:r>
          </a:p>
          <a:p>
            <a:r>
              <a:rPr lang="en-CA" sz="1900" b="1" dirty="0"/>
              <a:t>Transformed Zone:</a:t>
            </a:r>
            <a:r>
              <a:rPr lang="en-CA" sz="1900" dirty="0"/>
              <a:t> Parquet data written to Silver layer in Data Lake.</a:t>
            </a:r>
          </a:p>
          <a:p>
            <a:r>
              <a:rPr lang="en-CA" sz="1900" b="1" dirty="0"/>
              <a:t>Serving Layer:</a:t>
            </a:r>
            <a:r>
              <a:rPr lang="en-CA" sz="1900" dirty="0"/>
              <a:t> Azure Synapse creates external tables on top of Silver/Gold data.</a:t>
            </a:r>
          </a:p>
          <a:p>
            <a:r>
              <a:rPr lang="en-CA" sz="1900" b="1" dirty="0"/>
              <a:t>Visualization:</a:t>
            </a:r>
            <a:r>
              <a:rPr lang="en-CA" sz="1900" dirty="0"/>
              <a:t> Power BI dashboards query Synapse directly.</a:t>
            </a:r>
          </a:p>
          <a:p>
            <a:endParaRPr lang="en-US" sz="1900" dirty="0"/>
          </a:p>
        </p:txBody>
      </p:sp>
    </p:spTree>
    <p:extLst>
      <p:ext uri="{BB962C8B-B14F-4D97-AF65-F5344CB8AC3E}">
        <p14:creationId xmlns:p14="http://schemas.microsoft.com/office/powerpoint/2010/main" val="365579343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915</TotalTime>
  <Words>995</Words>
  <Application>Microsoft Macintosh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Gill Sans MT</vt:lpstr>
      <vt:lpstr>SymbolMT</vt:lpstr>
      <vt:lpstr>Times New Roman</vt:lpstr>
      <vt:lpstr>TimesNewRomanPS</vt:lpstr>
      <vt:lpstr>TimesNewRomanPSMT</vt:lpstr>
      <vt:lpstr>Gallery</vt:lpstr>
      <vt:lpstr>Analyzing FEMA Public Assistance Dataset</vt:lpstr>
      <vt:lpstr>Team contributions</vt:lpstr>
      <vt:lpstr>Team contributions</vt:lpstr>
      <vt:lpstr>What is the FEMA Public Assistance Dataset?</vt:lpstr>
      <vt:lpstr>Why This Dataset &amp; Project Goals</vt:lpstr>
      <vt:lpstr>Tools &amp; Technologies Used</vt:lpstr>
      <vt:lpstr>Tools &amp; Technologies Used</vt:lpstr>
      <vt:lpstr>Architecture – End-to-End Pipeline</vt:lpstr>
      <vt:lpstr>Architecture – End-to-End Pipeline</vt:lpstr>
      <vt:lpstr>Azure Data Factory &amp; Data Lake Gen2</vt:lpstr>
      <vt:lpstr>Azure Data Factory &amp; Data Lake Gen2</vt:lpstr>
      <vt:lpstr>Data Cleaning &amp; Transformation – Azure Databricks</vt:lpstr>
      <vt:lpstr>Data Cleaning &amp; Transformation – Azure Databricks</vt:lpstr>
      <vt:lpstr>Analytics &amp; Query Layer – Azure Synapse</vt:lpstr>
      <vt:lpstr>Analytics &amp; Query Layer – Azure Synapse</vt:lpstr>
      <vt:lpstr>Power BI Dashboards – Key Visuals</vt:lpstr>
      <vt:lpstr>Power BI Dashboards – Key Visuals</vt:lpstr>
      <vt:lpstr>Power BI Dashboards – Key Visuals</vt:lpstr>
      <vt:lpstr>Power BI Dashboards – Key Visuals</vt:lpstr>
      <vt:lpstr>Challenges, Learnings, and Future Scope</vt:lpstr>
      <vt:lpstr>Challenges, Learnings,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Jayant Bahekar</dc:creator>
  <cp:lastModifiedBy>Siddharth Jayant Bahekar</cp:lastModifiedBy>
  <cp:revision>6</cp:revision>
  <dcterms:created xsi:type="dcterms:W3CDTF">2025-04-13T21:53:21Z</dcterms:created>
  <dcterms:modified xsi:type="dcterms:W3CDTF">2025-04-16T03:16:01Z</dcterms:modified>
</cp:coreProperties>
</file>